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6"/>
  </p:notesMasterIdLst>
  <p:sldIdLst>
    <p:sldId id="256" r:id="rId2"/>
    <p:sldId id="257" r:id="rId3"/>
    <p:sldId id="258" r:id="rId4"/>
    <p:sldId id="259" r:id="rId5"/>
    <p:sldId id="260" r:id="rId6"/>
    <p:sldId id="261" r:id="rId7"/>
    <p:sldId id="262" r:id="rId8"/>
    <p:sldId id="264" r:id="rId9"/>
    <p:sldId id="265" r:id="rId10"/>
    <p:sldId id="266" r:id="rId11"/>
    <p:sldId id="268" r:id="rId12"/>
    <p:sldId id="269" r:id="rId13"/>
    <p:sldId id="270" r:id="rId14"/>
    <p:sldId id="263" r:id="rId15"/>
    <p:sldId id="272" r:id="rId16"/>
    <p:sldId id="273" r:id="rId17"/>
    <p:sldId id="274" r:id="rId18"/>
    <p:sldId id="275" r:id="rId19"/>
    <p:sldId id="276" r:id="rId20"/>
    <p:sldId id="277" r:id="rId21"/>
    <p:sldId id="278" r:id="rId22"/>
    <p:sldId id="279" r:id="rId23"/>
    <p:sldId id="280" r:id="rId24"/>
    <p:sldId id="281" r:id="rId25"/>
  </p:sldIdLst>
  <p:sldSz cx="14630400" cy="8229600"/>
  <p:notesSz cx="8229600" cy="14630400"/>
  <p:embeddedFontLst>
    <p:embeddedFont>
      <p:font typeface="Prata" panose="020B060402020202020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87085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Experiment 3, we transitioned from CPU-based training to GPU acceleration using full precision (FP32).
Our goal here was to offload the computational workload to the GPU in order to:
Maximize parallel processing with CUDA cores,
Drastically reduce epoch time,
And analyze how GPU training differs from CPU in terms of both bottlenecks and memory behavior.
The setup was as follows:
The ResNet‑18 model and CIFAR‑10 data were moved to the GPU,
We kept the batch size at 128 for consistent comparison,
Enabled 4 DataLoader workers and pinned memory for faster host-to-device transfers,
And used PyTorch's torch.profiler to monitor both CPU and CUDA activity, especially during the first epoch.
This configuration allowed us to analyze how computation was distributed across GPU kernels and whether data transfer overhead became a limiting factor.
Experiment 3 serves as a key turning point in our optimization path—by shifting computation from CPU to GPU, we expected a major gain in throughput, and we were particularly interested in how CUDA kernel activity dominated compared to CPU-side operations. In the next slide, we’ll look at those results.</a:t>
            </a:r>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examine what we found in Experiment 3.
This time we shifted the entire training process to run on the GPU using full FP32 precision. As expected, this gave us a huge boost in performance.
Epoch time dropped drastically to around 2 seconds, and throughput exceeded 5000 images per second.
When we profiled the GPU, here’s what stood out:
The aten::convolution_backward CUDA kernel consumed nearly half of the GPU execution time—which aligns with its known cost in backward propagation.
Forward convolution was handled by cudnn_convolution, taking up about 21% of total CUDA time.
Interestingly, Optimizer.step on GPU was also quite expensive—accounting for another 21%. This includes weight updates, which are now handled via fused CUDA operations.
Another important detail: there was still a notable cost (~7%) from runtime module loading and tensor layout conversions (nchw &lt;-&gt; nhwc), showing that kernel launch and memory layout still impact performance—even on GPU.
Overall, Experiment 3 confirms that offloading training to GPU offers massive gains, but it also shifts our bottlenecks from data loading to CUDA kernel time and memory throughput.
We’re now in the domain where finer optimizations—like operator fusion or mixed precision—can make a measurable difference. That’s exactly what we explore in Experiment 5. Let me know if you’d like a visual breakdown of this profiler summary too!</a:t>
            </a:r>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breaks down exactly what operations moved to the GPU in Experiment 3.
The most compute-intensive parts of training were fully offloaded:
The forward pass, including convolutional layers, activation functions like ReLU, pooling, and normalization layers, all executed as fast CUDA kernels.
The backward pass, which computes gradients for weights and activations, also ran entirely on the GPU. As shown in the profiler, aten::convolution_backward alone consumed nearly half of CUDA time.
We also saw that optimizer.step() was now a major CUDA workload—because weight updates (including momentum and decay) were fused into GPU operations.
Other general-purpose operations like matrix multiplications (matmul, addmm) and element-wise computations also occurred on the GPU.
However, it’s important to note that the CPU still played a key role in:
Data loading through DataLoader workers,
Memory staging via host-to-device transfers (especially if pinned memory wasn’t used efficiently),
And the launching of CUDA kernels—which means synchronization and scheduling overheads can still occur.
In summary, the entire compute graph was GPU-bound, but we still relied on the CPU for data movement and control logic, which we aim to streamline in later experiments.</a:t>
            </a:r>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Experiment 5 focuses on taking GPU optimization one step further using Automatic Mixed Precision, or AMP.
AMP allows us to run operations in FP16 precision where it’s safe and beneficial, while automatically falling back to FP32 for critical operations like softmax or loss calculations. This combination enables us to:
Speed up training using Tensor Cores (specialized hardware on modern NVIDIA GPUs),
And significantly reduce GPU memory usage, allowing for larger batch sizes or parallel workloads.
The setup here remains similar to Experiment 3:
We train ResNet-18 on CIFAR-10 with a batch size of 128,
Use 4 workers for data loading with pinned memory,
And the model and optimizer are fully moved to the GPU.
The difference is that all training steps are now wrapped in autocast(), and the backward pass is scaled using GradScaler to prevent underflow of gradients in FP16.
This experiment helps us evaluate how much faster and memory-efficient training becomes with AMP—and how it affects throughput and resource utilization compared to full FP32 precision from Experiment 3.
In the next slide, we’ll look at the profiler summary and key insights. Let me know if you want this visualized or narrated for a slide deck.</a:t>
            </a:r>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Experiment 5, we used AMP (Automatic Mixed Precision) to accelerate training by performing most operations in FP16 and falling back to FP32 when necessary.
Let’s look at the profiler summary:
Throughput jumped to approximately 6,800 images per second, which is ~30% faster than FP32 training from Experiment 3.
The CUDA kernel aten::convolution_backward still dominates GPU time but now takes 41.6%, down from 48% in FP32.
The Optimizer.step process accounted for 21.6% of CUDA time, showing that parameter updates remain significant even under mixed precision.
cudnn_convolution used for forward pass consumed about 20%, similar to FP32.
We also noticed non-compute operations like layout conversions (nchw → nhwc) and runtime-triggered module loading each consuming around 8–15%, which suggests memory layout optimization could further improve performance.
Crucially, AMP resulted in reduced memory usage, meaning we could potentially increase batch size or run multiple models in parallel.
Overall, Experiment 5 demonstrates that AMP provides both speed and efficiency, especially on modern GPUs with Tensor Core support. It's the best-performing configuration so far in our experiments.</a:t>
            </a:r>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table summarizes all four experiments side by side.
Experiment 1 is our baseline—single-threaded CPU with no parallelism. It’s the slowest and most memory-limited.
Experiment 2 shows how adding threads and parallel data loading cuts epoch time by more than half.
Experiment 3 offloads everything to the GPU, giving us a massive 10x speedup in throughput.
Experiment 5 improves further with AMP, using mixed precision to reduce memory and boost speed by another ~30%.
Each step reflects a strategic optimization—first improving the CPU pipeline, then scaling compute with GPU, and finally squeezing performance with AMP.</a:t>
            </a:r>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Experiment 4, we tested how different batch sizes affect performance under AMP on GPU.
We trained for one epoch at each batch size from 16 up to 512, recording:
Training time
Images processed per second
And peak GPU memory usage
Here’s what we found:
Throughput improved steadily as batch size increased. At batch size 16, we had just ~318 img/s. But by batch size 128, it climbed to ~941 img/s.
The highest throughput was achieved at batch size 512: 1070 images/sec, with 1580 MB GPU memory used.
Batch 256 was nearly identical in throughput but used 600 MB less memory, making it the most efficient sweet spot.
Below batch size 64, GPU utilization was clearly suboptimal, with longer training times and lower throughput.
In summary, Experiment 4 shows that tuning batch size can deliver major efficiency gains—but we must balance speed with available GPU memory. This analysis helps us choose batch sizes that maximize throughput without hitting memory ceilings.</a:t>
            </a:r>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Experiment 4, our focus shifted from model architecture and hardware to batch size tuning under AMP.
We kept the model and data pipeline identical to Experiment 5, using AMP on the GPU, but varied the batch size systematically from 16 to 512.
The goal was to evaluate how batch size influences:
Training speed (epoch time),
Throughput (images per second),
And GPU memory usage.
We ran one epoch per batch size and collected profiler metrics and resource statistics, storing the results in a CSV file. We then visualized the trends with matplotlib line plots to understand the trade-offs.
This experiment helped us identify the optimal batch size for our specific GPU configuration, where performance peaks without running into memory limits.
It highlights the importance of tuning hyperparameters not just for accuracy—but also for efficiency. Let me know if you’d like the plots added to this slide.</a:t>
            </a:r>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line plot visualizes the relationship between batch size and throughput from Experiment 4.
You can see a clear upward trend:
As we increased the batch size from 16 to 256, throughput improved dramatically—from around 318 img/s to over 1060 img/s.
At batch size 512, we reached the maximum throughput of ~1070 images/sec, showing that the GPU was fully saturated.
The curve flattens after 256, meaning further increases offer diminishing returns while memory usage grows significantly.
The takeaway is that larger batch sizes use the GPU more efficiently, but beyond a certain point, you don’t get much more speed—and you risk hitting memory limits.
So, for our hardware, batch size 256 is the sweet spot, offering near-peak throughput with significantly lower memory usage than 512. This kind of tuning helps strike the perfect balance between performance and resource use.</a:t>
            </a:r>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wrap up:
Throughout this project, we followed a structured path—starting from single-threaded CPU training and advancing through multithreaded pipelines, GPU acceleration, and finally automatic mixed precision with AMP.
As a result:
We achieved a 35x increase in training speed, going from around 180 images per second to nearly 7,000.
AMP gave us all the speed and efficiency benefits, while still maintaining model accuracy.
Using torch.profiler, we clearly identified where time and memory were being spent—whether in convolutions, optimizer steps, or data loading.
And finally, in Experiment 4, we tuned batch sizes and discovered that batch size 256 gave us the best trade-off between throughput and memory.
This systematic profiling helped us not just train faster, but train smarter.
Let me know if you want to follow this with a Q&amp;A or future work slide.</a:t>
            </a:r>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Experiment 1, our goal was to establish a baseline for training ResNet‑18 on CIFAR‑10 without any performance optimizations.
We used:
A single-threaded CPU setup,
No parallel data loading (num_workers = 0),
And default PyTorch training with batch size 128.
This means that both data loading and model training happened in a strictly sequential fashion. This setup simulates what training looks like without multithreading, GPU acceleration, or memory prefetching—purely CPU-driven and minimalistic.</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trained ResNet‑18 for one epoch on CIFAR‑10 using a single CPU thread and no parallel data loading. The training took about 19 seconds per epoch, and the throughput was around 180 to 200 images per second.
When we profiled the training loop, we noticed two major types of bottlenecks:
Computation: The convolution_backward function was consuming a large portion of CPU time. This is expected—convolution is compute-intensive and runs serially here.
Memory Overhead: Functions like aten::clone and aten::copy_ were also significant, indicating a high cost of tensor copying and memory layout changes.
Since we used no multithreading or prefetching, the data loading happened in the main thread and blocked the compute step. This caused visible idle time between batches, leading to underutilization of the CPU.</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Experiment 2, our goal was to improve on the sequential CPU baseline by adding thread-level parallelism.
We kept training on the CPU but made two key changes:
We allowed 6 compute threads using torch.set_num_threads(6), enabling PyTorch to parallelize tensor operations like matrix multiplies and convolutions.
We enabled parallel data loading by setting num_workers=4 in the DataLoader. This allows multiple subprocesses to prepare batches concurrently while the model is training.
The batch size remained the same—128—to isolate performance changes solely due to threading, not memory or batch-size effects.</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377202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0755696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434961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1708676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697242"/>
            <a:ext cx="7556421" cy="2835116"/>
          </a:xfrm>
          <a:prstGeom prst="rect">
            <a:avLst/>
          </a:prstGeom>
          <a:noFill/>
          <a:ln/>
        </p:spPr>
        <p:txBody>
          <a:bodyPr wrap="squar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Accelerating ResNet‑18 Training on CIFAR‑10: A Comprehensive Profiling &amp; Optimization Study</a:t>
            </a:r>
            <a:endParaRPr lang="en-US" sz="44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8191" y="603647"/>
            <a:ext cx="10103406" cy="6008965"/>
          </a:xfrm>
          <a:prstGeom prst="rect">
            <a:avLst/>
          </a:prstGeom>
        </p:spPr>
      </p:pic>
      <p:sp>
        <p:nvSpPr>
          <p:cNvPr id="3" name="Text 0"/>
          <p:cNvSpPr/>
          <p:nvPr/>
        </p:nvSpPr>
        <p:spPr>
          <a:xfrm>
            <a:off x="768191" y="6941820"/>
            <a:ext cx="5487710" cy="685919"/>
          </a:xfrm>
          <a:prstGeom prst="rect">
            <a:avLst/>
          </a:prstGeom>
          <a:noFill/>
          <a:ln/>
        </p:spPr>
        <p:txBody>
          <a:bodyPr wrap="none" lIns="0" tIns="0" rIns="0" bIns="0" rtlCol="0" anchor="t"/>
          <a:lstStyle/>
          <a:p>
            <a:pPr marL="0" indent="0" algn="l">
              <a:lnSpc>
                <a:spcPts val="5400"/>
              </a:lnSpc>
              <a:buNone/>
            </a:pPr>
            <a:endParaRPr lang="en-US" sz="43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246590"/>
            <a:ext cx="11563469"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Experiment 3 – GPU Full Precision (FP32)</a:t>
            </a:r>
            <a:endParaRPr lang="en-US" sz="4450" dirty="0"/>
          </a:p>
        </p:txBody>
      </p:sp>
      <p:sp>
        <p:nvSpPr>
          <p:cNvPr id="3" name="Text 1"/>
          <p:cNvSpPr/>
          <p:nvPr/>
        </p:nvSpPr>
        <p:spPr>
          <a:xfrm>
            <a:off x="793790" y="340899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Device:</a:t>
            </a:r>
            <a:r>
              <a:rPr lang="en-US" sz="1750" dirty="0">
                <a:solidFill>
                  <a:srgbClr val="BDA189"/>
                </a:solidFill>
                <a:latin typeface="Manrope" pitchFamily="34" charset="0"/>
                <a:ea typeface="Manrope" pitchFamily="34" charset="-122"/>
                <a:cs typeface="Manrope" pitchFamily="34" charset="-120"/>
              </a:rPr>
              <a:t> NVIDIA GPU with CUDA support for accelerated computing</a:t>
            </a:r>
            <a:endParaRPr lang="en-US" sz="1750" dirty="0"/>
          </a:p>
        </p:txBody>
      </p:sp>
      <p:sp>
        <p:nvSpPr>
          <p:cNvPr id="4" name="Text 2"/>
          <p:cNvSpPr/>
          <p:nvPr/>
        </p:nvSpPr>
        <p:spPr>
          <a:xfrm>
            <a:off x="793790" y="3851196"/>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Precision:</a:t>
            </a:r>
            <a:r>
              <a:rPr lang="en-US" sz="1750" dirty="0">
                <a:solidFill>
                  <a:srgbClr val="BDA189"/>
                </a:solidFill>
                <a:latin typeface="Manrope" pitchFamily="34" charset="0"/>
                <a:ea typeface="Manrope" pitchFamily="34" charset="-122"/>
                <a:cs typeface="Manrope" pitchFamily="34" charset="-120"/>
              </a:rPr>
              <a:t> FP32 (32-bit floating point) for accurate model calculations</a:t>
            </a:r>
            <a:endParaRPr lang="en-US" sz="1750" dirty="0"/>
          </a:p>
        </p:txBody>
      </p:sp>
      <p:sp>
        <p:nvSpPr>
          <p:cNvPr id="5" name="Text 3"/>
          <p:cNvSpPr/>
          <p:nvPr/>
        </p:nvSpPr>
        <p:spPr>
          <a:xfrm>
            <a:off x="793790" y="4293394"/>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DataLoader:</a:t>
            </a:r>
            <a:r>
              <a:rPr lang="en-US" sz="1750" dirty="0">
                <a:solidFill>
                  <a:srgbClr val="BDA189"/>
                </a:solidFill>
                <a:latin typeface="Manrope" pitchFamily="34" charset="0"/>
                <a:ea typeface="Manrope" pitchFamily="34" charset="-122"/>
                <a:cs typeface="Manrope" pitchFamily="34" charset="-120"/>
              </a:rPr>
              <a:t> 4 workers actively loading data with pinned memory enabled</a:t>
            </a:r>
            <a:endParaRPr lang="en-US" sz="1750" dirty="0"/>
          </a:p>
        </p:txBody>
      </p:sp>
      <p:sp>
        <p:nvSpPr>
          <p:cNvPr id="6" name="Text 4"/>
          <p:cNvSpPr/>
          <p:nvPr/>
        </p:nvSpPr>
        <p:spPr>
          <a:xfrm>
            <a:off x="793790" y="4735592"/>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Batch Size:</a:t>
            </a:r>
            <a:r>
              <a:rPr lang="en-US" sz="1750" dirty="0">
                <a:solidFill>
                  <a:srgbClr val="BDA189"/>
                </a:solidFill>
                <a:latin typeface="Manrope" pitchFamily="34" charset="0"/>
                <a:ea typeface="Manrope" pitchFamily="34" charset="-122"/>
                <a:cs typeface="Manrope" pitchFamily="34" charset="-120"/>
              </a:rPr>
              <a:t> 128 for balanced throughput and memory use</a:t>
            </a:r>
            <a:endParaRPr lang="en-US" sz="1750" dirty="0"/>
          </a:p>
        </p:txBody>
      </p:sp>
      <p:sp>
        <p:nvSpPr>
          <p:cNvPr id="7" name="Text 5"/>
          <p:cNvSpPr/>
          <p:nvPr/>
        </p:nvSpPr>
        <p:spPr>
          <a:xfrm>
            <a:off x="793790" y="5177790"/>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Training Mode:</a:t>
            </a:r>
            <a:r>
              <a:rPr lang="en-US" sz="1750" dirty="0">
                <a:solidFill>
                  <a:srgbClr val="BDA189"/>
                </a:solidFill>
                <a:latin typeface="Manrope" pitchFamily="34" charset="0"/>
                <a:ea typeface="Manrope" pitchFamily="34" charset="-122"/>
                <a:cs typeface="Manrope" pitchFamily="34" charset="-120"/>
              </a:rPr>
              <a:t> Model and data fully on GPU to minimize bottlenecks</a:t>
            </a:r>
            <a:endParaRPr lang="en-US" sz="1750" dirty="0"/>
          </a:p>
        </p:txBody>
      </p:sp>
      <p:sp>
        <p:nvSpPr>
          <p:cNvPr id="8" name="Text 6"/>
          <p:cNvSpPr/>
          <p:nvPr/>
        </p:nvSpPr>
        <p:spPr>
          <a:xfrm>
            <a:off x="793790" y="561998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Profiler:</a:t>
            </a:r>
            <a:r>
              <a:rPr lang="en-US" sz="1750" dirty="0">
                <a:solidFill>
                  <a:srgbClr val="BDA189"/>
                </a:solidFill>
                <a:latin typeface="Manrope" pitchFamily="34" charset="0"/>
                <a:ea typeface="Manrope" pitchFamily="34" charset="-122"/>
                <a:cs typeface="Manrope" pitchFamily="34" charset="-120"/>
              </a:rPr>
              <a:t> torch.profiler tracks CPU and CUDA operations for deep insights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012633"/>
            <a:ext cx="9198054"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Experiment 3 – Results &amp; Insights</a:t>
            </a:r>
            <a:endParaRPr lang="en-US" sz="4450" dirty="0"/>
          </a:p>
        </p:txBody>
      </p:sp>
      <p:sp>
        <p:nvSpPr>
          <p:cNvPr id="3" name="Shape 1"/>
          <p:cNvSpPr/>
          <p:nvPr/>
        </p:nvSpPr>
        <p:spPr>
          <a:xfrm>
            <a:off x="793790" y="3175040"/>
            <a:ext cx="510302" cy="510302"/>
          </a:xfrm>
          <a:prstGeom prst="roundRect">
            <a:avLst>
              <a:gd name="adj" fmla="val 6667"/>
            </a:avLst>
          </a:prstGeom>
          <a:solidFill>
            <a:srgbClr val="404245"/>
          </a:solidFill>
          <a:ln/>
        </p:spPr>
      </p:sp>
      <p:sp>
        <p:nvSpPr>
          <p:cNvPr id="4" name="Text 2"/>
          <p:cNvSpPr/>
          <p:nvPr/>
        </p:nvSpPr>
        <p:spPr>
          <a:xfrm>
            <a:off x="878860" y="3217545"/>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Prata" pitchFamily="34" charset="0"/>
                <a:ea typeface="Prata" pitchFamily="34" charset="-122"/>
                <a:cs typeface="Prata" pitchFamily="34" charset="-120"/>
              </a:rPr>
              <a:t>1</a:t>
            </a:r>
            <a:endParaRPr lang="en-US" sz="2650" dirty="0"/>
          </a:p>
        </p:txBody>
      </p:sp>
      <p:sp>
        <p:nvSpPr>
          <p:cNvPr id="5" name="Text 3"/>
          <p:cNvSpPr/>
          <p:nvPr/>
        </p:nvSpPr>
        <p:spPr>
          <a:xfrm>
            <a:off x="1530906" y="32529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Epoch Time</a:t>
            </a:r>
            <a:endParaRPr lang="en-US" sz="2200" dirty="0"/>
          </a:p>
        </p:txBody>
      </p:sp>
      <p:sp>
        <p:nvSpPr>
          <p:cNvPr id="6" name="Text 4"/>
          <p:cNvSpPr/>
          <p:nvPr/>
        </p:nvSpPr>
        <p:spPr>
          <a:xfrm>
            <a:off x="1530906" y="3743325"/>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Reduced to ~2 seconds with a batch average of ~0.58 ms</a:t>
            </a:r>
            <a:endParaRPr lang="en-US" sz="1750" dirty="0"/>
          </a:p>
        </p:txBody>
      </p:sp>
      <p:sp>
        <p:nvSpPr>
          <p:cNvPr id="7" name="Shape 5"/>
          <p:cNvSpPr/>
          <p:nvPr/>
        </p:nvSpPr>
        <p:spPr>
          <a:xfrm>
            <a:off x="7457003" y="3175040"/>
            <a:ext cx="510302" cy="510302"/>
          </a:xfrm>
          <a:prstGeom prst="roundRect">
            <a:avLst>
              <a:gd name="adj" fmla="val 6667"/>
            </a:avLst>
          </a:prstGeom>
          <a:solidFill>
            <a:srgbClr val="404245"/>
          </a:solidFill>
          <a:ln/>
        </p:spPr>
      </p:sp>
      <p:sp>
        <p:nvSpPr>
          <p:cNvPr id="8" name="Text 6"/>
          <p:cNvSpPr/>
          <p:nvPr/>
        </p:nvSpPr>
        <p:spPr>
          <a:xfrm>
            <a:off x="7542074" y="3217545"/>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Prata" pitchFamily="34" charset="0"/>
                <a:ea typeface="Prata" pitchFamily="34" charset="-122"/>
                <a:cs typeface="Prata" pitchFamily="34" charset="-120"/>
              </a:rPr>
              <a:t>2</a:t>
            </a:r>
            <a:endParaRPr lang="en-US" sz="2650" dirty="0"/>
          </a:p>
        </p:txBody>
      </p:sp>
      <p:sp>
        <p:nvSpPr>
          <p:cNvPr id="9" name="Text 7"/>
          <p:cNvSpPr/>
          <p:nvPr/>
        </p:nvSpPr>
        <p:spPr>
          <a:xfrm>
            <a:off x="8194119" y="32529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Throughput</a:t>
            </a:r>
            <a:endParaRPr lang="en-US" sz="2200" dirty="0"/>
          </a:p>
        </p:txBody>
      </p:sp>
      <p:sp>
        <p:nvSpPr>
          <p:cNvPr id="10" name="Text 8"/>
          <p:cNvSpPr/>
          <p:nvPr/>
        </p:nvSpPr>
        <p:spPr>
          <a:xfrm>
            <a:off x="8194119" y="3743325"/>
            <a:ext cx="5642610"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Achieved over 5000 images processed per second</a:t>
            </a:r>
            <a:endParaRPr lang="en-US" sz="1750" dirty="0"/>
          </a:p>
        </p:txBody>
      </p:sp>
      <p:sp>
        <p:nvSpPr>
          <p:cNvPr id="11" name="Shape 9"/>
          <p:cNvSpPr/>
          <p:nvPr/>
        </p:nvSpPr>
        <p:spPr>
          <a:xfrm>
            <a:off x="793790" y="4922758"/>
            <a:ext cx="510302" cy="510302"/>
          </a:xfrm>
          <a:prstGeom prst="roundRect">
            <a:avLst>
              <a:gd name="adj" fmla="val 6667"/>
            </a:avLst>
          </a:prstGeom>
          <a:solidFill>
            <a:srgbClr val="404245"/>
          </a:solidFill>
          <a:ln/>
        </p:spPr>
      </p:sp>
      <p:sp>
        <p:nvSpPr>
          <p:cNvPr id="12" name="Text 10"/>
          <p:cNvSpPr/>
          <p:nvPr/>
        </p:nvSpPr>
        <p:spPr>
          <a:xfrm>
            <a:off x="878860" y="496526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Prata" pitchFamily="34" charset="0"/>
                <a:ea typeface="Prata" pitchFamily="34" charset="-122"/>
                <a:cs typeface="Prata" pitchFamily="34" charset="-120"/>
              </a:rPr>
              <a:t>3</a:t>
            </a:r>
            <a:endParaRPr lang="en-US" sz="2650" dirty="0"/>
          </a:p>
        </p:txBody>
      </p:sp>
      <p:sp>
        <p:nvSpPr>
          <p:cNvPr id="13" name="Text 11"/>
          <p:cNvSpPr/>
          <p:nvPr/>
        </p:nvSpPr>
        <p:spPr>
          <a:xfrm>
            <a:off x="1530906" y="500062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Key CUDA Kernels</a:t>
            </a:r>
            <a:endParaRPr lang="en-US" sz="2200" dirty="0"/>
          </a:p>
        </p:txBody>
      </p:sp>
      <p:sp>
        <p:nvSpPr>
          <p:cNvPr id="14" name="Text 12"/>
          <p:cNvSpPr/>
          <p:nvPr/>
        </p:nvSpPr>
        <p:spPr>
          <a:xfrm>
            <a:off x="1530906" y="5491043"/>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Convolution backward: 48.3%, cudnn convolution: 20.6%, optimizer step: 21.1%</a:t>
            </a:r>
            <a:endParaRPr lang="en-US" sz="1750" dirty="0"/>
          </a:p>
        </p:txBody>
      </p:sp>
      <p:sp>
        <p:nvSpPr>
          <p:cNvPr id="15" name="Shape 13"/>
          <p:cNvSpPr/>
          <p:nvPr/>
        </p:nvSpPr>
        <p:spPr>
          <a:xfrm>
            <a:off x="7457003" y="4922758"/>
            <a:ext cx="510302" cy="510302"/>
          </a:xfrm>
          <a:prstGeom prst="roundRect">
            <a:avLst>
              <a:gd name="adj" fmla="val 6667"/>
            </a:avLst>
          </a:prstGeom>
          <a:solidFill>
            <a:srgbClr val="404245"/>
          </a:solidFill>
          <a:ln/>
        </p:spPr>
      </p:sp>
      <p:sp>
        <p:nvSpPr>
          <p:cNvPr id="16" name="Text 14"/>
          <p:cNvSpPr/>
          <p:nvPr/>
        </p:nvSpPr>
        <p:spPr>
          <a:xfrm>
            <a:off x="7542074" y="496526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Prata" pitchFamily="34" charset="0"/>
                <a:ea typeface="Prata" pitchFamily="34" charset="-122"/>
                <a:cs typeface="Prata" pitchFamily="34" charset="-120"/>
              </a:rPr>
              <a:t>4</a:t>
            </a:r>
            <a:endParaRPr lang="en-US" sz="2650" dirty="0"/>
          </a:p>
        </p:txBody>
      </p:sp>
      <p:sp>
        <p:nvSpPr>
          <p:cNvPr id="17" name="Text 15"/>
          <p:cNvSpPr/>
          <p:nvPr/>
        </p:nvSpPr>
        <p:spPr>
          <a:xfrm>
            <a:off x="8194119" y="500062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Insight</a:t>
            </a:r>
            <a:endParaRPr lang="en-US" sz="2200" dirty="0"/>
          </a:p>
        </p:txBody>
      </p:sp>
      <p:sp>
        <p:nvSpPr>
          <p:cNvPr id="18" name="Text 16"/>
          <p:cNvSpPr/>
          <p:nvPr/>
        </p:nvSpPr>
        <p:spPr>
          <a:xfrm>
            <a:off x="8194119" y="5491043"/>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GPU offload provides major speedup; memory and kernel launch efficiency are critical</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467689"/>
            <a:ext cx="8504158"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What We Offloaded to the GPU</a:t>
            </a:r>
            <a:endParaRPr lang="en-US" sz="4450" dirty="0"/>
          </a:p>
        </p:txBody>
      </p:sp>
      <p:sp>
        <p:nvSpPr>
          <p:cNvPr id="3" name="Text 1"/>
          <p:cNvSpPr/>
          <p:nvPr/>
        </p:nvSpPr>
        <p:spPr>
          <a:xfrm>
            <a:off x="793790" y="363009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Forward pass:</a:t>
            </a:r>
            <a:r>
              <a:rPr lang="en-US" sz="1750" dirty="0">
                <a:solidFill>
                  <a:srgbClr val="BDA189"/>
                </a:solidFill>
                <a:latin typeface="Manrope" pitchFamily="34" charset="0"/>
                <a:ea typeface="Manrope" pitchFamily="34" charset="-122"/>
                <a:cs typeface="Manrope" pitchFamily="34" charset="-120"/>
              </a:rPr>
              <a:t> Convolution, BatchNorm, ReLU, Pooling processed on GPU</a:t>
            </a:r>
            <a:endParaRPr lang="en-US" sz="1750" dirty="0"/>
          </a:p>
        </p:txBody>
      </p:sp>
      <p:sp>
        <p:nvSpPr>
          <p:cNvPr id="4" name="Text 2"/>
          <p:cNvSpPr/>
          <p:nvPr/>
        </p:nvSpPr>
        <p:spPr>
          <a:xfrm>
            <a:off x="793790" y="407229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Backward pass:</a:t>
            </a:r>
            <a:r>
              <a:rPr lang="en-US" sz="1750" dirty="0">
                <a:solidFill>
                  <a:srgbClr val="BDA189"/>
                </a:solidFill>
                <a:latin typeface="Manrope" pitchFamily="34" charset="0"/>
                <a:ea typeface="Manrope" pitchFamily="34" charset="-122"/>
                <a:cs typeface="Manrope" pitchFamily="34" charset="-120"/>
              </a:rPr>
              <a:t> Gradient computations for all neural network layers</a:t>
            </a:r>
            <a:endParaRPr lang="en-US" sz="1750" dirty="0"/>
          </a:p>
        </p:txBody>
      </p:sp>
      <p:sp>
        <p:nvSpPr>
          <p:cNvPr id="5" name="Text 3"/>
          <p:cNvSpPr/>
          <p:nvPr/>
        </p:nvSpPr>
        <p:spPr>
          <a:xfrm>
            <a:off x="793790" y="451449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Optimizer:</a:t>
            </a:r>
            <a:r>
              <a:rPr lang="en-US" sz="1750" dirty="0">
                <a:solidFill>
                  <a:srgbClr val="BDA189"/>
                </a:solidFill>
                <a:latin typeface="Manrope" pitchFamily="34" charset="0"/>
                <a:ea typeface="Manrope" pitchFamily="34" charset="-122"/>
                <a:cs typeface="Manrope" pitchFamily="34" charset="-120"/>
              </a:rPr>
              <a:t> optimizer.step() executed fully on GPU for speed</a:t>
            </a:r>
            <a:endParaRPr lang="en-US" sz="1750" dirty="0"/>
          </a:p>
        </p:txBody>
      </p:sp>
      <p:sp>
        <p:nvSpPr>
          <p:cNvPr id="6" name="Text 4"/>
          <p:cNvSpPr/>
          <p:nvPr/>
        </p:nvSpPr>
        <p:spPr>
          <a:xfrm>
            <a:off x="793790" y="495669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Tensor operations:</a:t>
            </a:r>
            <a:r>
              <a:rPr lang="en-US" sz="1750" dirty="0">
                <a:solidFill>
                  <a:srgbClr val="BDA189"/>
                </a:solidFill>
                <a:latin typeface="Manrope" pitchFamily="34" charset="0"/>
                <a:ea typeface="Manrope" pitchFamily="34" charset="-122"/>
                <a:cs typeface="Manrope" pitchFamily="34" charset="-120"/>
              </a:rPr>
              <a:t> matmul, addmm, and element-wise operations accelerated</a:t>
            </a:r>
            <a:endParaRPr lang="en-US" sz="1750" dirty="0"/>
          </a:p>
        </p:txBody>
      </p:sp>
      <p:sp>
        <p:nvSpPr>
          <p:cNvPr id="7" name="Text 5"/>
          <p:cNvSpPr/>
          <p:nvPr/>
        </p:nvSpPr>
        <p:spPr>
          <a:xfrm>
            <a:off x="793790" y="539888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CPU responsibilities:</a:t>
            </a:r>
            <a:r>
              <a:rPr lang="en-US" sz="1750" dirty="0">
                <a:solidFill>
                  <a:srgbClr val="BDA189"/>
                </a:solidFill>
                <a:latin typeface="Manrope" pitchFamily="34" charset="0"/>
                <a:ea typeface="Manrope" pitchFamily="34" charset="-122"/>
                <a:cs typeface="Manrope" pitchFamily="34" charset="-120"/>
              </a:rPr>
              <a:t> Data loading, memory staging, and kernel launch coordination</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8191" y="603647"/>
            <a:ext cx="10098286" cy="6008965"/>
          </a:xfrm>
          <a:prstGeom prst="rect">
            <a:avLst/>
          </a:prstGeom>
        </p:spPr>
      </p:pic>
      <p:sp>
        <p:nvSpPr>
          <p:cNvPr id="3" name="Text 0"/>
          <p:cNvSpPr/>
          <p:nvPr/>
        </p:nvSpPr>
        <p:spPr>
          <a:xfrm>
            <a:off x="768191" y="6941820"/>
            <a:ext cx="5487710" cy="685919"/>
          </a:xfrm>
          <a:prstGeom prst="rect">
            <a:avLst/>
          </a:prstGeom>
          <a:noFill/>
          <a:ln/>
        </p:spPr>
        <p:txBody>
          <a:bodyPr wrap="none" lIns="0" tIns="0" rIns="0" bIns="0" rtlCol="0" anchor="t"/>
          <a:lstStyle/>
          <a:p>
            <a:pPr marL="0" indent="0" algn="l">
              <a:lnSpc>
                <a:spcPts val="5400"/>
              </a:lnSpc>
              <a:buNone/>
            </a:pPr>
            <a:endParaRPr lang="en-US" sz="43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892260"/>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Experiment 4 – GPU with AMP (Mixed Precision)</a:t>
            </a:r>
            <a:endParaRPr lang="en-US" sz="4450" dirty="0"/>
          </a:p>
        </p:txBody>
      </p:sp>
      <p:sp>
        <p:nvSpPr>
          <p:cNvPr id="3" name="Text 1"/>
          <p:cNvSpPr/>
          <p:nvPr/>
        </p:nvSpPr>
        <p:spPr>
          <a:xfrm>
            <a:off x="793790" y="3763447"/>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b="1" dirty="0">
                <a:solidFill>
                  <a:srgbClr val="BDA189"/>
                </a:solidFill>
                <a:latin typeface="Manrope" pitchFamily="34" charset="0"/>
                <a:ea typeface="Manrope" pitchFamily="34" charset="-122"/>
                <a:cs typeface="Manrope" pitchFamily="34" charset="-120"/>
              </a:rPr>
              <a:t>Device:</a:t>
            </a:r>
            <a:r>
              <a:rPr lang="en-US" sz="1750" dirty="0">
                <a:solidFill>
                  <a:srgbClr val="BDA189"/>
                </a:solidFill>
                <a:latin typeface="Manrope" pitchFamily="34" charset="0"/>
                <a:ea typeface="Manrope" pitchFamily="34" charset="-122"/>
                <a:cs typeface="Manrope" pitchFamily="34" charset="-120"/>
              </a:rPr>
              <a:t> GPU with Tensor Core support for enhanced performance</a:t>
            </a:r>
            <a:endParaRPr lang="en-US" sz="1750" dirty="0"/>
          </a:p>
        </p:txBody>
      </p:sp>
      <p:sp>
        <p:nvSpPr>
          <p:cNvPr id="4" name="Text 2"/>
          <p:cNvSpPr/>
          <p:nvPr/>
        </p:nvSpPr>
        <p:spPr>
          <a:xfrm>
            <a:off x="793790" y="4205645"/>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b="1" dirty="0">
                <a:solidFill>
                  <a:srgbClr val="BDA189"/>
                </a:solidFill>
                <a:latin typeface="Manrope" pitchFamily="34" charset="0"/>
                <a:ea typeface="Manrope" pitchFamily="34" charset="-122"/>
                <a:cs typeface="Manrope" pitchFamily="34" charset="-120"/>
              </a:rPr>
              <a:t>Precision:</a:t>
            </a:r>
            <a:r>
              <a:rPr lang="en-US" sz="1750" dirty="0">
                <a:solidFill>
                  <a:srgbClr val="BDA189"/>
                </a:solidFill>
                <a:latin typeface="Manrope" pitchFamily="34" charset="0"/>
                <a:ea typeface="Manrope" pitchFamily="34" charset="-122"/>
                <a:cs typeface="Manrope" pitchFamily="34" charset="-120"/>
              </a:rPr>
              <a:t> Mixed FP16 and FP32 managed via autocast()</a:t>
            </a:r>
            <a:endParaRPr lang="en-US" sz="1750" dirty="0"/>
          </a:p>
        </p:txBody>
      </p:sp>
      <p:sp>
        <p:nvSpPr>
          <p:cNvPr id="5" name="Text 3"/>
          <p:cNvSpPr/>
          <p:nvPr/>
        </p:nvSpPr>
        <p:spPr>
          <a:xfrm>
            <a:off x="793790" y="4647843"/>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b="1" dirty="0">
                <a:solidFill>
                  <a:srgbClr val="BDA189"/>
                </a:solidFill>
                <a:latin typeface="Manrope" pitchFamily="34" charset="0"/>
                <a:ea typeface="Manrope" pitchFamily="34" charset="-122"/>
                <a:cs typeface="Manrope" pitchFamily="34" charset="-120"/>
              </a:rPr>
              <a:t>Scaler:</a:t>
            </a:r>
            <a:r>
              <a:rPr lang="en-US" sz="1750" dirty="0">
                <a:solidFill>
                  <a:srgbClr val="BDA189"/>
                </a:solidFill>
                <a:latin typeface="Manrope" pitchFamily="34" charset="0"/>
                <a:ea typeface="Manrope" pitchFamily="34" charset="-122"/>
                <a:cs typeface="Manrope" pitchFamily="34" charset="-120"/>
              </a:rPr>
              <a:t> torch.cuda.amp.GradScaler() for stable gradient scaling</a:t>
            </a:r>
            <a:endParaRPr lang="en-US" sz="1750" dirty="0"/>
          </a:p>
        </p:txBody>
      </p:sp>
      <p:sp>
        <p:nvSpPr>
          <p:cNvPr id="6" name="Text 4"/>
          <p:cNvSpPr/>
          <p:nvPr/>
        </p:nvSpPr>
        <p:spPr>
          <a:xfrm>
            <a:off x="793790" y="5090041"/>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b="1" dirty="0">
                <a:solidFill>
                  <a:srgbClr val="BDA189"/>
                </a:solidFill>
                <a:latin typeface="Manrope" pitchFamily="34" charset="0"/>
                <a:ea typeface="Manrope" pitchFamily="34" charset="-122"/>
                <a:cs typeface="Manrope" pitchFamily="34" charset="-120"/>
              </a:rPr>
              <a:t>Batch Size:</a:t>
            </a:r>
            <a:r>
              <a:rPr lang="en-US" sz="1750" dirty="0">
                <a:solidFill>
                  <a:srgbClr val="BDA189"/>
                </a:solidFill>
                <a:latin typeface="Manrope" pitchFamily="34" charset="0"/>
                <a:ea typeface="Manrope" pitchFamily="34" charset="-122"/>
                <a:cs typeface="Manrope" pitchFamily="34" charset="-120"/>
              </a:rPr>
              <a:t> 128 for balanced throughput and memory use</a:t>
            </a:r>
            <a:endParaRPr lang="en-US" sz="1750" dirty="0"/>
          </a:p>
        </p:txBody>
      </p:sp>
      <p:sp>
        <p:nvSpPr>
          <p:cNvPr id="7" name="Text 5"/>
          <p:cNvSpPr/>
          <p:nvPr/>
        </p:nvSpPr>
        <p:spPr>
          <a:xfrm>
            <a:off x="793790" y="5532239"/>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5"/>
            </a:pPr>
            <a:r>
              <a:rPr lang="en-US" sz="1750" b="1" dirty="0">
                <a:solidFill>
                  <a:srgbClr val="BDA189"/>
                </a:solidFill>
                <a:latin typeface="Manrope" pitchFamily="34" charset="0"/>
                <a:ea typeface="Manrope" pitchFamily="34" charset="-122"/>
                <a:cs typeface="Manrope" pitchFamily="34" charset="-120"/>
              </a:rPr>
              <a:t>Training Mode:</a:t>
            </a:r>
            <a:r>
              <a:rPr lang="en-US" sz="1750" dirty="0">
                <a:solidFill>
                  <a:srgbClr val="BDA189"/>
                </a:solidFill>
                <a:latin typeface="Manrope" pitchFamily="34" charset="0"/>
                <a:ea typeface="Manrope" pitchFamily="34" charset="-122"/>
                <a:cs typeface="Manrope" pitchFamily="34" charset="-120"/>
              </a:rPr>
              <a:t> Full GPU usage with mixed precision computations</a:t>
            </a:r>
            <a:endParaRPr lang="en-US" sz="1750" dirty="0"/>
          </a:p>
        </p:txBody>
      </p:sp>
      <p:sp>
        <p:nvSpPr>
          <p:cNvPr id="8" name="Text 6"/>
          <p:cNvSpPr/>
          <p:nvPr/>
        </p:nvSpPr>
        <p:spPr>
          <a:xfrm>
            <a:off x="793790" y="5974437"/>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6"/>
            </a:pPr>
            <a:r>
              <a:rPr lang="en-US" sz="1750" b="1" dirty="0">
                <a:solidFill>
                  <a:srgbClr val="BDA189"/>
                </a:solidFill>
                <a:latin typeface="Manrope" pitchFamily="34" charset="0"/>
                <a:ea typeface="Manrope" pitchFamily="34" charset="-122"/>
                <a:cs typeface="Manrope" pitchFamily="34" charset="-120"/>
              </a:rPr>
              <a:t>Profiler:</a:t>
            </a:r>
            <a:r>
              <a:rPr lang="en-US" sz="1750" dirty="0">
                <a:solidFill>
                  <a:srgbClr val="BDA189"/>
                </a:solidFill>
                <a:latin typeface="Manrope" pitchFamily="34" charset="0"/>
                <a:ea typeface="Manrope" pitchFamily="34" charset="-122"/>
                <a:cs typeface="Manrope" pitchFamily="34" charset="-120"/>
              </a:rPr>
              <a:t> CPU and CUDA kernels profiled by torch.profiler tool</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393508"/>
            <a:ext cx="7263527"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FP32 vs. FP16 Comparison</a:t>
            </a:r>
            <a:endParaRPr lang="en-US" sz="4450" dirty="0"/>
          </a:p>
        </p:txBody>
      </p:sp>
      <p:sp>
        <p:nvSpPr>
          <p:cNvPr id="3" name="Shape 1"/>
          <p:cNvSpPr/>
          <p:nvPr/>
        </p:nvSpPr>
        <p:spPr>
          <a:xfrm>
            <a:off x="793790" y="2555915"/>
            <a:ext cx="13042821" cy="4280059"/>
          </a:xfrm>
          <a:prstGeom prst="roundRect">
            <a:avLst>
              <a:gd name="adj" fmla="val 795"/>
            </a:avLst>
          </a:prstGeom>
          <a:noFill/>
          <a:ln w="7620">
            <a:solidFill>
              <a:srgbClr val="FFFFFF">
                <a:alpha val="24000"/>
              </a:srgbClr>
            </a:solidFill>
            <a:prstDash val="solid"/>
          </a:ln>
        </p:spPr>
      </p:sp>
      <p:sp>
        <p:nvSpPr>
          <p:cNvPr id="4" name="Shape 2"/>
          <p:cNvSpPr/>
          <p:nvPr/>
        </p:nvSpPr>
        <p:spPr>
          <a:xfrm>
            <a:off x="801410" y="2563535"/>
            <a:ext cx="13026271" cy="650319"/>
          </a:xfrm>
          <a:prstGeom prst="rect">
            <a:avLst/>
          </a:prstGeom>
          <a:solidFill>
            <a:srgbClr val="FFFFFF">
              <a:alpha val="4000"/>
            </a:srgbClr>
          </a:solidFill>
          <a:ln/>
        </p:spPr>
      </p:sp>
      <p:sp>
        <p:nvSpPr>
          <p:cNvPr id="5" name="Text 3"/>
          <p:cNvSpPr/>
          <p:nvPr/>
        </p:nvSpPr>
        <p:spPr>
          <a:xfrm>
            <a:off x="1029653" y="2707243"/>
            <a:ext cx="388417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Aspect</a:t>
            </a:r>
            <a:endParaRPr lang="en-US" sz="1750" dirty="0"/>
          </a:p>
        </p:txBody>
      </p:sp>
      <p:sp>
        <p:nvSpPr>
          <p:cNvPr id="6" name="Text 4"/>
          <p:cNvSpPr/>
          <p:nvPr/>
        </p:nvSpPr>
        <p:spPr>
          <a:xfrm>
            <a:off x="5375077" y="2707243"/>
            <a:ext cx="388036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FP32 (Full Precision)</a:t>
            </a:r>
            <a:endParaRPr lang="en-US" sz="1750" dirty="0"/>
          </a:p>
        </p:txBody>
      </p:sp>
      <p:sp>
        <p:nvSpPr>
          <p:cNvPr id="7" name="Text 5"/>
          <p:cNvSpPr/>
          <p:nvPr/>
        </p:nvSpPr>
        <p:spPr>
          <a:xfrm>
            <a:off x="9716691" y="2707243"/>
            <a:ext cx="388417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FP16 (Half Precision / AMP)</a:t>
            </a:r>
            <a:endParaRPr lang="en-US" sz="1750" dirty="0"/>
          </a:p>
        </p:txBody>
      </p:sp>
      <p:sp>
        <p:nvSpPr>
          <p:cNvPr id="8" name="Shape 6"/>
          <p:cNvSpPr/>
          <p:nvPr/>
        </p:nvSpPr>
        <p:spPr>
          <a:xfrm>
            <a:off x="801410" y="3213854"/>
            <a:ext cx="13026271" cy="650319"/>
          </a:xfrm>
          <a:prstGeom prst="rect">
            <a:avLst/>
          </a:prstGeom>
          <a:solidFill>
            <a:srgbClr val="000000">
              <a:alpha val="4000"/>
            </a:srgbClr>
          </a:solidFill>
          <a:ln/>
        </p:spPr>
      </p:sp>
      <p:sp>
        <p:nvSpPr>
          <p:cNvPr id="9" name="Text 7"/>
          <p:cNvSpPr/>
          <p:nvPr/>
        </p:nvSpPr>
        <p:spPr>
          <a:xfrm>
            <a:off x="1029653" y="3357563"/>
            <a:ext cx="3884176" cy="362903"/>
          </a:xfrm>
          <a:prstGeom prst="rect">
            <a:avLst/>
          </a:prstGeom>
          <a:noFill/>
          <a:ln/>
        </p:spPr>
        <p:txBody>
          <a:bodyPr wrap="none" lIns="0" tIns="0" rIns="0" bIns="0" rtlCol="0" anchor="t"/>
          <a:lstStyle/>
          <a:p>
            <a:pPr marL="0" indent="0" algn="l">
              <a:lnSpc>
                <a:spcPts val="2850"/>
              </a:lnSpc>
              <a:buNone/>
            </a:pPr>
            <a:r>
              <a:rPr lang="en-US" sz="1750" b="1" dirty="0">
                <a:solidFill>
                  <a:srgbClr val="BDA189"/>
                </a:solidFill>
                <a:latin typeface="Manrope" pitchFamily="34" charset="0"/>
                <a:ea typeface="Manrope" pitchFamily="34" charset="-122"/>
                <a:cs typeface="Manrope" pitchFamily="34" charset="-120"/>
              </a:rPr>
              <a:t>Precision</a:t>
            </a:r>
            <a:endParaRPr lang="en-US" sz="1750" dirty="0"/>
          </a:p>
        </p:txBody>
      </p:sp>
      <p:sp>
        <p:nvSpPr>
          <p:cNvPr id="10" name="Text 8"/>
          <p:cNvSpPr/>
          <p:nvPr/>
        </p:nvSpPr>
        <p:spPr>
          <a:xfrm>
            <a:off x="5375077" y="3357563"/>
            <a:ext cx="388036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High (~7 decimal digits)</a:t>
            </a:r>
            <a:endParaRPr lang="en-US" sz="1750" dirty="0"/>
          </a:p>
        </p:txBody>
      </p:sp>
      <p:sp>
        <p:nvSpPr>
          <p:cNvPr id="11" name="Text 9"/>
          <p:cNvSpPr/>
          <p:nvPr/>
        </p:nvSpPr>
        <p:spPr>
          <a:xfrm>
            <a:off x="9716691" y="3357563"/>
            <a:ext cx="388417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Lower (~3.3 decimal digits)</a:t>
            </a:r>
            <a:endParaRPr lang="en-US" sz="1750" dirty="0"/>
          </a:p>
        </p:txBody>
      </p:sp>
      <p:sp>
        <p:nvSpPr>
          <p:cNvPr id="12" name="Shape 10"/>
          <p:cNvSpPr/>
          <p:nvPr/>
        </p:nvSpPr>
        <p:spPr>
          <a:xfrm>
            <a:off x="801410" y="3864173"/>
            <a:ext cx="13026271" cy="650319"/>
          </a:xfrm>
          <a:prstGeom prst="rect">
            <a:avLst/>
          </a:prstGeom>
          <a:solidFill>
            <a:srgbClr val="FFFFFF">
              <a:alpha val="4000"/>
            </a:srgbClr>
          </a:solidFill>
          <a:ln/>
        </p:spPr>
      </p:sp>
      <p:sp>
        <p:nvSpPr>
          <p:cNvPr id="13" name="Text 11"/>
          <p:cNvSpPr/>
          <p:nvPr/>
        </p:nvSpPr>
        <p:spPr>
          <a:xfrm>
            <a:off x="1029653" y="4007882"/>
            <a:ext cx="3884176" cy="362903"/>
          </a:xfrm>
          <a:prstGeom prst="rect">
            <a:avLst/>
          </a:prstGeom>
          <a:noFill/>
          <a:ln/>
        </p:spPr>
        <p:txBody>
          <a:bodyPr wrap="none" lIns="0" tIns="0" rIns="0" bIns="0" rtlCol="0" anchor="t"/>
          <a:lstStyle/>
          <a:p>
            <a:pPr marL="0" indent="0" algn="l">
              <a:lnSpc>
                <a:spcPts val="2850"/>
              </a:lnSpc>
              <a:buNone/>
            </a:pPr>
            <a:r>
              <a:rPr lang="en-US" sz="1750" b="1" dirty="0">
                <a:solidFill>
                  <a:srgbClr val="BDA189"/>
                </a:solidFill>
                <a:latin typeface="Manrope" pitchFamily="34" charset="0"/>
                <a:ea typeface="Manrope" pitchFamily="34" charset="-122"/>
                <a:cs typeface="Manrope" pitchFamily="34" charset="-120"/>
              </a:rPr>
              <a:t>Speed</a:t>
            </a:r>
            <a:endParaRPr lang="en-US" sz="1750" dirty="0"/>
          </a:p>
        </p:txBody>
      </p:sp>
      <p:sp>
        <p:nvSpPr>
          <p:cNvPr id="14" name="Text 12"/>
          <p:cNvSpPr/>
          <p:nvPr/>
        </p:nvSpPr>
        <p:spPr>
          <a:xfrm>
            <a:off x="5375077" y="4007882"/>
            <a:ext cx="388036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Slower on GPU</a:t>
            </a:r>
            <a:endParaRPr lang="en-US" sz="1750" dirty="0"/>
          </a:p>
        </p:txBody>
      </p:sp>
      <p:sp>
        <p:nvSpPr>
          <p:cNvPr id="15" name="Text 13"/>
          <p:cNvSpPr/>
          <p:nvPr/>
        </p:nvSpPr>
        <p:spPr>
          <a:xfrm>
            <a:off x="9716691" y="4007882"/>
            <a:ext cx="388417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~2x faster with Tensor Cores</a:t>
            </a:r>
            <a:endParaRPr lang="en-US" sz="1750" dirty="0"/>
          </a:p>
        </p:txBody>
      </p:sp>
      <p:sp>
        <p:nvSpPr>
          <p:cNvPr id="16" name="Shape 14"/>
          <p:cNvSpPr/>
          <p:nvPr/>
        </p:nvSpPr>
        <p:spPr>
          <a:xfrm>
            <a:off x="801410" y="4514493"/>
            <a:ext cx="13026271" cy="650319"/>
          </a:xfrm>
          <a:prstGeom prst="rect">
            <a:avLst/>
          </a:prstGeom>
          <a:solidFill>
            <a:srgbClr val="000000">
              <a:alpha val="4000"/>
            </a:srgbClr>
          </a:solidFill>
          <a:ln/>
        </p:spPr>
      </p:sp>
      <p:sp>
        <p:nvSpPr>
          <p:cNvPr id="17" name="Text 15"/>
          <p:cNvSpPr/>
          <p:nvPr/>
        </p:nvSpPr>
        <p:spPr>
          <a:xfrm>
            <a:off x="1029653" y="4658201"/>
            <a:ext cx="3884176" cy="362903"/>
          </a:xfrm>
          <a:prstGeom prst="rect">
            <a:avLst/>
          </a:prstGeom>
          <a:noFill/>
          <a:ln/>
        </p:spPr>
        <p:txBody>
          <a:bodyPr wrap="none" lIns="0" tIns="0" rIns="0" bIns="0" rtlCol="0" anchor="t"/>
          <a:lstStyle/>
          <a:p>
            <a:pPr marL="0" indent="0" algn="l">
              <a:lnSpc>
                <a:spcPts val="2850"/>
              </a:lnSpc>
              <a:buNone/>
            </a:pPr>
            <a:r>
              <a:rPr lang="en-US" sz="1750" b="1" dirty="0">
                <a:solidFill>
                  <a:srgbClr val="BDA189"/>
                </a:solidFill>
                <a:latin typeface="Manrope" pitchFamily="34" charset="0"/>
                <a:ea typeface="Manrope" pitchFamily="34" charset="-122"/>
                <a:cs typeface="Manrope" pitchFamily="34" charset="-120"/>
              </a:rPr>
              <a:t>Memory Use</a:t>
            </a:r>
            <a:endParaRPr lang="en-US" sz="1750" dirty="0"/>
          </a:p>
        </p:txBody>
      </p:sp>
      <p:sp>
        <p:nvSpPr>
          <p:cNvPr id="18" name="Text 16"/>
          <p:cNvSpPr/>
          <p:nvPr/>
        </p:nvSpPr>
        <p:spPr>
          <a:xfrm>
            <a:off x="5375077" y="4658201"/>
            <a:ext cx="388036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High (more GPU memory required)</a:t>
            </a:r>
            <a:endParaRPr lang="en-US" sz="1750" dirty="0"/>
          </a:p>
        </p:txBody>
      </p:sp>
      <p:sp>
        <p:nvSpPr>
          <p:cNvPr id="19" name="Text 17"/>
          <p:cNvSpPr/>
          <p:nvPr/>
        </p:nvSpPr>
        <p:spPr>
          <a:xfrm>
            <a:off x="9716691" y="4658201"/>
            <a:ext cx="388417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Low (50% less per tensor)</a:t>
            </a:r>
            <a:endParaRPr lang="en-US" sz="1750" dirty="0"/>
          </a:p>
        </p:txBody>
      </p:sp>
      <p:sp>
        <p:nvSpPr>
          <p:cNvPr id="20" name="Shape 18"/>
          <p:cNvSpPr/>
          <p:nvPr/>
        </p:nvSpPr>
        <p:spPr>
          <a:xfrm>
            <a:off x="801410" y="5164812"/>
            <a:ext cx="13026271" cy="1013222"/>
          </a:xfrm>
          <a:prstGeom prst="rect">
            <a:avLst/>
          </a:prstGeom>
          <a:solidFill>
            <a:srgbClr val="FFFFFF">
              <a:alpha val="4000"/>
            </a:srgbClr>
          </a:solidFill>
          <a:ln/>
        </p:spPr>
      </p:sp>
      <p:sp>
        <p:nvSpPr>
          <p:cNvPr id="21" name="Text 19"/>
          <p:cNvSpPr/>
          <p:nvPr/>
        </p:nvSpPr>
        <p:spPr>
          <a:xfrm>
            <a:off x="1029653" y="5308521"/>
            <a:ext cx="3884176" cy="362903"/>
          </a:xfrm>
          <a:prstGeom prst="rect">
            <a:avLst/>
          </a:prstGeom>
          <a:noFill/>
          <a:ln/>
        </p:spPr>
        <p:txBody>
          <a:bodyPr wrap="none" lIns="0" tIns="0" rIns="0" bIns="0" rtlCol="0" anchor="t"/>
          <a:lstStyle/>
          <a:p>
            <a:pPr marL="0" indent="0" algn="l">
              <a:lnSpc>
                <a:spcPts val="2850"/>
              </a:lnSpc>
              <a:buNone/>
            </a:pPr>
            <a:r>
              <a:rPr lang="en-US" sz="1750" b="1" dirty="0">
                <a:solidFill>
                  <a:srgbClr val="BDA189"/>
                </a:solidFill>
                <a:latin typeface="Manrope" pitchFamily="34" charset="0"/>
                <a:ea typeface="Manrope" pitchFamily="34" charset="-122"/>
                <a:cs typeface="Manrope" pitchFamily="34" charset="-120"/>
              </a:rPr>
              <a:t>Stability</a:t>
            </a:r>
            <a:endParaRPr lang="en-US" sz="1750" dirty="0"/>
          </a:p>
        </p:txBody>
      </p:sp>
      <p:sp>
        <p:nvSpPr>
          <p:cNvPr id="22" name="Text 20"/>
          <p:cNvSpPr/>
          <p:nvPr/>
        </p:nvSpPr>
        <p:spPr>
          <a:xfrm>
            <a:off x="5375077" y="5308521"/>
            <a:ext cx="388036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Very stable across layers</a:t>
            </a:r>
            <a:endParaRPr lang="en-US" sz="1750" dirty="0"/>
          </a:p>
        </p:txBody>
      </p:sp>
      <p:sp>
        <p:nvSpPr>
          <p:cNvPr id="23" name="Text 21"/>
          <p:cNvSpPr/>
          <p:nvPr/>
        </p:nvSpPr>
        <p:spPr>
          <a:xfrm>
            <a:off x="9716691" y="5308521"/>
            <a:ext cx="3884176"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May underflow/overflow (handled by AMP)</a:t>
            </a:r>
            <a:endParaRPr lang="en-US" sz="1750" dirty="0"/>
          </a:p>
        </p:txBody>
      </p:sp>
      <p:sp>
        <p:nvSpPr>
          <p:cNvPr id="24" name="Shape 22"/>
          <p:cNvSpPr/>
          <p:nvPr/>
        </p:nvSpPr>
        <p:spPr>
          <a:xfrm>
            <a:off x="801410" y="6178034"/>
            <a:ext cx="13026271" cy="650319"/>
          </a:xfrm>
          <a:prstGeom prst="rect">
            <a:avLst/>
          </a:prstGeom>
          <a:solidFill>
            <a:srgbClr val="000000">
              <a:alpha val="4000"/>
            </a:srgbClr>
          </a:solidFill>
          <a:ln/>
        </p:spPr>
      </p:sp>
      <p:sp>
        <p:nvSpPr>
          <p:cNvPr id="25" name="Text 23"/>
          <p:cNvSpPr/>
          <p:nvPr/>
        </p:nvSpPr>
        <p:spPr>
          <a:xfrm>
            <a:off x="1029653" y="6321743"/>
            <a:ext cx="3884176" cy="362903"/>
          </a:xfrm>
          <a:prstGeom prst="rect">
            <a:avLst/>
          </a:prstGeom>
          <a:noFill/>
          <a:ln/>
        </p:spPr>
        <p:txBody>
          <a:bodyPr wrap="none" lIns="0" tIns="0" rIns="0" bIns="0" rtlCol="0" anchor="t"/>
          <a:lstStyle/>
          <a:p>
            <a:pPr marL="0" indent="0" algn="l">
              <a:lnSpc>
                <a:spcPts val="2850"/>
              </a:lnSpc>
              <a:buNone/>
            </a:pPr>
            <a:r>
              <a:rPr lang="en-US" sz="1750" b="1" dirty="0">
                <a:solidFill>
                  <a:srgbClr val="BDA189"/>
                </a:solidFill>
                <a:latin typeface="Manrope" pitchFamily="34" charset="0"/>
                <a:ea typeface="Manrope" pitchFamily="34" charset="-122"/>
                <a:cs typeface="Manrope" pitchFamily="34" charset="-120"/>
              </a:rPr>
              <a:t>Use Cases</a:t>
            </a:r>
            <a:endParaRPr lang="en-US" sz="1750" dirty="0"/>
          </a:p>
        </p:txBody>
      </p:sp>
      <p:sp>
        <p:nvSpPr>
          <p:cNvPr id="26" name="Text 24"/>
          <p:cNvSpPr/>
          <p:nvPr/>
        </p:nvSpPr>
        <p:spPr>
          <a:xfrm>
            <a:off x="5375077" y="6321743"/>
            <a:ext cx="388036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Loss, softmax, critical ops</a:t>
            </a:r>
            <a:endParaRPr lang="en-US" sz="1750" dirty="0"/>
          </a:p>
        </p:txBody>
      </p:sp>
      <p:sp>
        <p:nvSpPr>
          <p:cNvPr id="27" name="Text 25"/>
          <p:cNvSpPr/>
          <p:nvPr/>
        </p:nvSpPr>
        <p:spPr>
          <a:xfrm>
            <a:off x="9716691" y="6321743"/>
            <a:ext cx="3884176"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Conv, matmul, most model layers</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885825"/>
            <a:ext cx="9190196"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Experiment 4 – Results &amp; Insights</a:t>
            </a:r>
            <a:endParaRPr lang="en-US" sz="4450" dirty="0"/>
          </a:p>
        </p:txBody>
      </p:sp>
      <p:sp>
        <p:nvSpPr>
          <p:cNvPr id="3" name="Text 1"/>
          <p:cNvSpPr/>
          <p:nvPr/>
        </p:nvSpPr>
        <p:spPr>
          <a:xfrm>
            <a:off x="793790" y="2161580"/>
            <a:ext cx="6351270" cy="748427"/>
          </a:xfrm>
          <a:prstGeom prst="rect">
            <a:avLst/>
          </a:prstGeom>
          <a:noFill/>
          <a:ln/>
        </p:spPr>
        <p:txBody>
          <a:bodyPr wrap="none" lIns="0" tIns="0" rIns="0" bIns="0" rtlCol="0" anchor="t"/>
          <a:lstStyle/>
          <a:p>
            <a:pPr marL="0" indent="0" algn="ctr">
              <a:lnSpc>
                <a:spcPts val="5850"/>
              </a:lnSpc>
              <a:buNone/>
            </a:pPr>
            <a:r>
              <a:rPr lang="en-US" sz="5850" dirty="0">
                <a:solidFill>
                  <a:srgbClr val="BDA189"/>
                </a:solidFill>
                <a:latin typeface="Prata" pitchFamily="34" charset="0"/>
                <a:ea typeface="Prata" pitchFamily="34" charset="-122"/>
                <a:cs typeface="Prata" pitchFamily="34" charset="-120"/>
              </a:rPr>
              <a:t>1.8s</a:t>
            </a:r>
            <a:endParaRPr lang="en-US" sz="5850" dirty="0"/>
          </a:p>
        </p:txBody>
      </p:sp>
      <p:sp>
        <p:nvSpPr>
          <p:cNvPr id="4" name="Text 2"/>
          <p:cNvSpPr/>
          <p:nvPr/>
        </p:nvSpPr>
        <p:spPr>
          <a:xfrm>
            <a:off x="2551748" y="3193375"/>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BDA189"/>
                </a:solidFill>
                <a:latin typeface="Prata" pitchFamily="34" charset="0"/>
                <a:ea typeface="Prata" pitchFamily="34" charset="-122"/>
                <a:cs typeface="Prata" pitchFamily="34" charset="-120"/>
              </a:rPr>
              <a:t>Epoch Time</a:t>
            </a:r>
            <a:endParaRPr lang="en-US" sz="2200" dirty="0"/>
          </a:p>
        </p:txBody>
      </p:sp>
      <p:sp>
        <p:nvSpPr>
          <p:cNvPr id="5" name="Text 3"/>
          <p:cNvSpPr/>
          <p:nvPr/>
        </p:nvSpPr>
        <p:spPr>
          <a:xfrm>
            <a:off x="793790" y="3683794"/>
            <a:ext cx="6351270" cy="362903"/>
          </a:xfrm>
          <a:prstGeom prst="rect">
            <a:avLst/>
          </a:prstGeom>
          <a:noFill/>
          <a:ln/>
        </p:spPr>
        <p:txBody>
          <a:bodyPr wrap="none" lIns="0" tIns="0" rIns="0" bIns="0" rtlCol="0" anchor="t"/>
          <a:lstStyle/>
          <a:p>
            <a:pPr marL="0" indent="0" algn="ctr">
              <a:lnSpc>
                <a:spcPts val="2850"/>
              </a:lnSpc>
              <a:buNone/>
            </a:pPr>
            <a:r>
              <a:rPr lang="en-US" sz="1750" dirty="0">
                <a:solidFill>
                  <a:srgbClr val="BDA189"/>
                </a:solidFill>
                <a:latin typeface="Manrope" pitchFamily="34" charset="0"/>
                <a:ea typeface="Manrope" pitchFamily="34" charset="-122"/>
                <a:cs typeface="Manrope" pitchFamily="34" charset="-120"/>
              </a:rPr>
              <a:t>Average time per training epoch</a:t>
            </a:r>
            <a:endParaRPr lang="en-US" sz="1750" dirty="0"/>
          </a:p>
        </p:txBody>
      </p:sp>
      <p:sp>
        <p:nvSpPr>
          <p:cNvPr id="6" name="Text 4"/>
          <p:cNvSpPr/>
          <p:nvPr/>
        </p:nvSpPr>
        <p:spPr>
          <a:xfrm>
            <a:off x="7485221" y="2161580"/>
            <a:ext cx="6351389" cy="748427"/>
          </a:xfrm>
          <a:prstGeom prst="rect">
            <a:avLst/>
          </a:prstGeom>
          <a:noFill/>
          <a:ln/>
        </p:spPr>
        <p:txBody>
          <a:bodyPr wrap="none" lIns="0" tIns="0" rIns="0" bIns="0" rtlCol="0" anchor="t"/>
          <a:lstStyle/>
          <a:p>
            <a:pPr marL="0" indent="0" algn="ctr">
              <a:lnSpc>
                <a:spcPts val="5850"/>
              </a:lnSpc>
              <a:buNone/>
            </a:pPr>
            <a:r>
              <a:rPr lang="en-US" sz="5850" dirty="0">
                <a:solidFill>
                  <a:srgbClr val="BDA189"/>
                </a:solidFill>
                <a:latin typeface="Prata" pitchFamily="34" charset="0"/>
                <a:ea typeface="Prata" pitchFamily="34" charset="-122"/>
                <a:cs typeface="Prata" pitchFamily="34" charset="-120"/>
              </a:rPr>
              <a:t>6800</a:t>
            </a:r>
            <a:endParaRPr lang="en-US" sz="5850" dirty="0"/>
          </a:p>
        </p:txBody>
      </p:sp>
      <p:sp>
        <p:nvSpPr>
          <p:cNvPr id="7" name="Text 5"/>
          <p:cNvSpPr/>
          <p:nvPr/>
        </p:nvSpPr>
        <p:spPr>
          <a:xfrm>
            <a:off x="9243298" y="3193375"/>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BDA189"/>
                </a:solidFill>
                <a:latin typeface="Prata" pitchFamily="34" charset="0"/>
                <a:ea typeface="Prata" pitchFamily="34" charset="-122"/>
                <a:cs typeface="Prata" pitchFamily="34" charset="-120"/>
              </a:rPr>
              <a:t>Throughput</a:t>
            </a:r>
            <a:endParaRPr lang="en-US" sz="2200" dirty="0"/>
          </a:p>
        </p:txBody>
      </p:sp>
      <p:sp>
        <p:nvSpPr>
          <p:cNvPr id="8" name="Text 6"/>
          <p:cNvSpPr/>
          <p:nvPr/>
        </p:nvSpPr>
        <p:spPr>
          <a:xfrm>
            <a:off x="7485221" y="3683794"/>
            <a:ext cx="6351389" cy="362903"/>
          </a:xfrm>
          <a:prstGeom prst="rect">
            <a:avLst/>
          </a:prstGeom>
          <a:noFill/>
          <a:ln/>
        </p:spPr>
        <p:txBody>
          <a:bodyPr wrap="none" lIns="0" tIns="0" rIns="0" bIns="0" rtlCol="0" anchor="t"/>
          <a:lstStyle/>
          <a:p>
            <a:pPr marL="0" indent="0" algn="ctr">
              <a:lnSpc>
                <a:spcPts val="2850"/>
              </a:lnSpc>
              <a:buNone/>
            </a:pPr>
            <a:r>
              <a:rPr lang="en-US" sz="1750" dirty="0">
                <a:solidFill>
                  <a:srgbClr val="BDA189"/>
                </a:solidFill>
                <a:latin typeface="Manrope" pitchFamily="34" charset="0"/>
                <a:ea typeface="Manrope" pitchFamily="34" charset="-122"/>
                <a:cs typeface="Manrope" pitchFamily="34" charset="-120"/>
              </a:rPr>
              <a:t>Images processed per second</a:t>
            </a:r>
            <a:endParaRPr lang="en-US" sz="1750" dirty="0"/>
          </a:p>
        </p:txBody>
      </p:sp>
      <p:sp>
        <p:nvSpPr>
          <p:cNvPr id="9" name="Text 7"/>
          <p:cNvSpPr/>
          <p:nvPr/>
        </p:nvSpPr>
        <p:spPr>
          <a:xfrm>
            <a:off x="793790" y="4840486"/>
            <a:ext cx="6351270" cy="748427"/>
          </a:xfrm>
          <a:prstGeom prst="rect">
            <a:avLst/>
          </a:prstGeom>
          <a:noFill/>
          <a:ln/>
        </p:spPr>
        <p:txBody>
          <a:bodyPr wrap="none" lIns="0" tIns="0" rIns="0" bIns="0" rtlCol="0" anchor="t"/>
          <a:lstStyle/>
          <a:p>
            <a:pPr marL="0" indent="0" algn="ctr">
              <a:lnSpc>
                <a:spcPts val="5850"/>
              </a:lnSpc>
              <a:buNone/>
            </a:pPr>
            <a:r>
              <a:rPr lang="en-US" sz="5850" dirty="0">
                <a:solidFill>
                  <a:srgbClr val="BDA189"/>
                </a:solidFill>
                <a:latin typeface="Prata" pitchFamily="34" charset="0"/>
                <a:ea typeface="Prata" pitchFamily="34" charset="-122"/>
                <a:cs typeface="Prata" pitchFamily="34" charset="-120"/>
              </a:rPr>
              <a:t>41.6%</a:t>
            </a:r>
            <a:endParaRPr lang="en-US" sz="5850" dirty="0"/>
          </a:p>
        </p:txBody>
      </p:sp>
      <p:sp>
        <p:nvSpPr>
          <p:cNvPr id="10" name="Text 8"/>
          <p:cNvSpPr/>
          <p:nvPr/>
        </p:nvSpPr>
        <p:spPr>
          <a:xfrm>
            <a:off x="2551748" y="5872282"/>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BDA189"/>
                </a:solidFill>
                <a:latin typeface="Prata" pitchFamily="34" charset="0"/>
                <a:ea typeface="Prata" pitchFamily="34" charset="-122"/>
                <a:cs typeface="Prata" pitchFamily="34" charset="-120"/>
              </a:rPr>
              <a:t>Conv Backward</a:t>
            </a:r>
            <a:endParaRPr lang="en-US" sz="2200" dirty="0"/>
          </a:p>
        </p:txBody>
      </p:sp>
      <p:sp>
        <p:nvSpPr>
          <p:cNvPr id="11" name="Text 9"/>
          <p:cNvSpPr/>
          <p:nvPr/>
        </p:nvSpPr>
        <p:spPr>
          <a:xfrm>
            <a:off x="793790" y="6362700"/>
            <a:ext cx="6351270" cy="362903"/>
          </a:xfrm>
          <a:prstGeom prst="rect">
            <a:avLst/>
          </a:prstGeom>
          <a:noFill/>
          <a:ln/>
        </p:spPr>
        <p:txBody>
          <a:bodyPr wrap="none" lIns="0" tIns="0" rIns="0" bIns="0" rtlCol="0" anchor="t"/>
          <a:lstStyle/>
          <a:p>
            <a:pPr marL="0" indent="0" algn="ctr">
              <a:lnSpc>
                <a:spcPts val="2850"/>
              </a:lnSpc>
              <a:buNone/>
            </a:pPr>
            <a:r>
              <a:rPr lang="en-US" sz="1750" dirty="0">
                <a:solidFill>
                  <a:srgbClr val="BDA189"/>
                </a:solidFill>
                <a:latin typeface="Manrope" pitchFamily="34" charset="0"/>
                <a:ea typeface="Manrope" pitchFamily="34" charset="-122"/>
                <a:cs typeface="Manrope" pitchFamily="34" charset="-120"/>
              </a:rPr>
              <a:t>Percentage time spent in convolution backward kernel</a:t>
            </a:r>
            <a:endParaRPr lang="en-US" sz="1750" dirty="0"/>
          </a:p>
        </p:txBody>
      </p:sp>
      <p:sp>
        <p:nvSpPr>
          <p:cNvPr id="12" name="Text 10"/>
          <p:cNvSpPr/>
          <p:nvPr/>
        </p:nvSpPr>
        <p:spPr>
          <a:xfrm>
            <a:off x="7485221" y="4840486"/>
            <a:ext cx="6351389" cy="748427"/>
          </a:xfrm>
          <a:prstGeom prst="rect">
            <a:avLst/>
          </a:prstGeom>
          <a:noFill/>
          <a:ln/>
        </p:spPr>
        <p:txBody>
          <a:bodyPr wrap="none" lIns="0" tIns="0" rIns="0" bIns="0" rtlCol="0" anchor="t"/>
          <a:lstStyle/>
          <a:p>
            <a:pPr marL="0" indent="0" algn="ctr">
              <a:lnSpc>
                <a:spcPts val="5850"/>
              </a:lnSpc>
              <a:buNone/>
            </a:pPr>
            <a:r>
              <a:rPr lang="en-US" sz="5850" dirty="0">
                <a:solidFill>
                  <a:srgbClr val="BDA189"/>
                </a:solidFill>
                <a:latin typeface="Prata" pitchFamily="34" charset="0"/>
                <a:ea typeface="Prata" pitchFamily="34" charset="-122"/>
                <a:cs typeface="Prata" pitchFamily="34" charset="-120"/>
              </a:rPr>
              <a:t>21.6%</a:t>
            </a:r>
            <a:endParaRPr lang="en-US" sz="5850" dirty="0"/>
          </a:p>
        </p:txBody>
      </p:sp>
      <p:sp>
        <p:nvSpPr>
          <p:cNvPr id="13" name="Text 11"/>
          <p:cNvSpPr/>
          <p:nvPr/>
        </p:nvSpPr>
        <p:spPr>
          <a:xfrm>
            <a:off x="9243298" y="5872282"/>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BDA189"/>
                </a:solidFill>
                <a:latin typeface="Prata" pitchFamily="34" charset="0"/>
                <a:ea typeface="Prata" pitchFamily="34" charset="-122"/>
                <a:cs typeface="Prata" pitchFamily="34" charset="-120"/>
              </a:rPr>
              <a:t>Optimizer Step</a:t>
            </a:r>
            <a:endParaRPr lang="en-US" sz="2200" dirty="0"/>
          </a:p>
        </p:txBody>
      </p:sp>
      <p:sp>
        <p:nvSpPr>
          <p:cNvPr id="14" name="Text 12"/>
          <p:cNvSpPr/>
          <p:nvPr/>
        </p:nvSpPr>
        <p:spPr>
          <a:xfrm>
            <a:off x="7485221" y="6362700"/>
            <a:ext cx="6351389" cy="362903"/>
          </a:xfrm>
          <a:prstGeom prst="rect">
            <a:avLst/>
          </a:prstGeom>
          <a:noFill/>
          <a:ln/>
        </p:spPr>
        <p:txBody>
          <a:bodyPr wrap="none" lIns="0" tIns="0" rIns="0" bIns="0" rtlCol="0" anchor="t"/>
          <a:lstStyle/>
          <a:p>
            <a:pPr marL="0" indent="0" algn="ctr">
              <a:lnSpc>
                <a:spcPts val="2850"/>
              </a:lnSpc>
              <a:buNone/>
            </a:pPr>
            <a:r>
              <a:rPr lang="en-US" sz="1750" dirty="0">
                <a:solidFill>
                  <a:srgbClr val="BDA189"/>
                </a:solidFill>
                <a:latin typeface="Manrope" pitchFamily="34" charset="0"/>
                <a:ea typeface="Manrope" pitchFamily="34" charset="-122"/>
                <a:cs typeface="Manrope" pitchFamily="34" charset="-120"/>
              </a:rPr>
              <a:t>Time spent updating model parameters</a:t>
            </a:r>
            <a:endParaRPr lang="en-US" sz="1750" dirty="0"/>
          </a:p>
        </p:txBody>
      </p:sp>
      <p:sp>
        <p:nvSpPr>
          <p:cNvPr id="15" name="Text 13"/>
          <p:cNvSpPr/>
          <p:nvPr/>
        </p:nvSpPr>
        <p:spPr>
          <a:xfrm>
            <a:off x="793790" y="6980753"/>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AMP accelerates key CUDA kernels and greatly reduces memory use.</a:t>
            </a:r>
            <a:endParaRPr lang="en-US" sz="17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8191" y="603647"/>
            <a:ext cx="10098286" cy="6008965"/>
          </a:xfrm>
          <a:prstGeom prst="rect">
            <a:avLst/>
          </a:prstGeom>
        </p:spPr>
      </p:pic>
      <p:sp>
        <p:nvSpPr>
          <p:cNvPr id="3" name="Text 0"/>
          <p:cNvSpPr/>
          <p:nvPr/>
        </p:nvSpPr>
        <p:spPr>
          <a:xfrm>
            <a:off x="768191" y="6941820"/>
            <a:ext cx="5487710" cy="685919"/>
          </a:xfrm>
          <a:prstGeom prst="rect">
            <a:avLst/>
          </a:prstGeom>
          <a:noFill/>
          <a:ln/>
        </p:spPr>
        <p:txBody>
          <a:bodyPr wrap="none" lIns="0" tIns="0" rIns="0" bIns="0" rtlCol="0" anchor="t"/>
          <a:lstStyle/>
          <a:p>
            <a:pPr marL="0" indent="0" algn="l">
              <a:lnSpc>
                <a:spcPts val="5400"/>
              </a:lnSpc>
              <a:buNone/>
            </a:pPr>
            <a:endParaRPr lang="en-US" sz="43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74846" y="530304"/>
            <a:ext cx="9640372" cy="602575"/>
          </a:xfrm>
          <a:prstGeom prst="rect">
            <a:avLst/>
          </a:prstGeom>
          <a:noFill/>
          <a:ln/>
        </p:spPr>
        <p:txBody>
          <a:bodyPr wrap="none" lIns="0" tIns="0" rIns="0" bIns="0" rtlCol="0" anchor="t"/>
          <a:lstStyle/>
          <a:p>
            <a:pPr marL="0" indent="0" algn="l">
              <a:lnSpc>
                <a:spcPts val="4700"/>
              </a:lnSpc>
              <a:buNone/>
            </a:pPr>
            <a:r>
              <a:rPr lang="en-US" sz="3750" dirty="0">
                <a:solidFill>
                  <a:srgbClr val="F2D4BA"/>
                </a:solidFill>
                <a:latin typeface="Prata" pitchFamily="34" charset="0"/>
                <a:ea typeface="Prata" pitchFamily="34" charset="-122"/>
                <a:cs typeface="Prata" pitchFamily="34" charset="-120"/>
              </a:rPr>
              <a:t>Comparative Metrics Across Experiments</a:t>
            </a:r>
            <a:endParaRPr lang="en-US" sz="3750" dirty="0"/>
          </a:p>
        </p:txBody>
      </p:sp>
      <p:sp>
        <p:nvSpPr>
          <p:cNvPr id="3" name="Shape 1"/>
          <p:cNvSpPr/>
          <p:nvPr/>
        </p:nvSpPr>
        <p:spPr>
          <a:xfrm>
            <a:off x="674846" y="1518523"/>
            <a:ext cx="13280708" cy="6183154"/>
          </a:xfrm>
          <a:prstGeom prst="roundRect">
            <a:avLst>
              <a:gd name="adj" fmla="val 468"/>
            </a:avLst>
          </a:prstGeom>
          <a:noFill/>
          <a:ln w="7620">
            <a:solidFill>
              <a:srgbClr val="FFFFFF">
                <a:alpha val="24000"/>
              </a:srgbClr>
            </a:solidFill>
            <a:prstDash val="solid"/>
          </a:ln>
        </p:spPr>
      </p:sp>
      <p:sp>
        <p:nvSpPr>
          <p:cNvPr id="4" name="Shape 2"/>
          <p:cNvSpPr/>
          <p:nvPr/>
        </p:nvSpPr>
        <p:spPr>
          <a:xfrm>
            <a:off x="682466" y="1526143"/>
            <a:ext cx="13265468" cy="863679"/>
          </a:xfrm>
          <a:prstGeom prst="rect">
            <a:avLst/>
          </a:prstGeom>
          <a:solidFill>
            <a:srgbClr val="FFFFFF">
              <a:alpha val="4000"/>
            </a:srgbClr>
          </a:solidFill>
          <a:ln/>
        </p:spPr>
      </p:sp>
      <p:sp>
        <p:nvSpPr>
          <p:cNvPr id="5" name="Text 3"/>
          <p:cNvSpPr/>
          <p:nvPr/>
        </p:nvSpPr>
        <p:spPr>
          <a:xfrm>
            <a:off x="875348" y="1649373"/>
            <a:ext cx="2263735" cy="308610"/>
          </a:xfrm>
          <a:prstGeom prst="rect">
            <a:avLst/>
          </a:prstGeom>
          <a:noFill/>
          <a:ln/>
        </p:spPr>
        <p:txBody>
          <a:bodyPr wrap="none" lIns="0" tIns="0" rIns="0" bIns="0" rtlCol="0" anchor="t"/>
          <a:lstStyle/>
          <a:p>
            <a:pPr marL="0" indent="0" algn="l">
              <a:lnSpc>
                <a:spcPts val="2400"/>
              </a:lnSpc>
              <a:buNone/>
            </a:pPr>
            <a:r>
              <a:rPr lang="en-US" sz="1500" b="1" dirty="0">
                <a:solidFill>
                  <a:srgbClr val="BDA189"/>
                </a:solidFill>
                <a:latin typeface="Manrope" pitchFamily="34" charset="0"/>
                <a:ea typeface="Manrope" pitchFamily="34" charset="-122"/>
                <a:cs typeface="Manrope" pitchFamily="34" charset="-120"/>
              </a:rPr>
              <a:t>Metric</a:t>
            </a:r>
            <a:endParaRPr lang="en-US" sz="1500" dirty="0"/>
          </a:p>
        </p:txBody>
      </p:sp>
      <p:sp>
        <p:nvSpPr>
          <p:cNvPr id="6" name="Text 4"/>
          <p:cNvSpPr/>
          <p:nvPr/>
        </p:nvSpPr>
        <p:spPr>
          <a:xfrm>
            <a:off x="3532227" y="1649373"/>
            <a:ext cx="2259925" cy="617220"/>
          </a:xfrm>
          <a:prstGeom prst="rect">
            <a:avLst/>
          </a:prstGeom>
          <a:noFill/>
          <a:ln/>
        </p:spPr>
        <p:txBody>
          <a:bodyPr wrap="square" lIns="0" tIns="0" rIns="0" bIns="0" rtlCol="0" anchor="t"/>
          <a:lstStyle/>
          <a:p>
            <a:pPr marL="0" indent="0" algn="l">
              <a:lnSpc>
                <a:spcPts val="2400"/>
              </a:lnSpc>
              <a:buNone/>
            </a:pPr>
            <a:r>
              <a:rPr lang="en-US" sz="1500" b="1" dirty="0">
                <a:solidFill>
                  <a:srgbClr val="BDA189"/>
                </a:solidFill>
                <a:latin typeface="Manrope" pitchFamily="34" charset="0"/>
                <a:ea typeface="Manrope" pitchFamily="34" charset="-122"/>
                <a:cs typeface="Manrope" pitchFamily="34" charset="-120"/>
              </a:rPr>
              <a:t>Exp 1</a:t>
            </a:r>
            <a:r>
              <a:rPr lang="en-US" sz="1500" dirty="0">
                <a:solidFill>
                  <a:srgbClr val="BDA189"/>
                </a:solidFill>
                <a:latin typeface="Manrope" pitchFamily="34" charset="0"/>
                <a:ea typeface="Manrope" pitchFamily="34" charset="-122"/>
                <a:cs typeface="Manrope" pitchFamily="34" charset="-120"/>
              </a:rPr>
              <a:t>
CPU 1T</a:t>
            </a:r>
            <a:endParaRPr lang="en-US" sz="1500" dirty="0"/>
          </a:p>
        </p:txBody>
      </p:sp>
      <p:sp>
        <p:nvSpPr>
          <p:cNvPr id="7" name="Text 5"/>
          <p:cNvSpPr/>
          <p:nvPr/>
        </p:nvSpPr>
        <p:spPr>
          <a:xfrm>
            <a:off x="6185297" y="1649373"/>
            <a:ext cx="2259925" cy="617220"/>
          </a:xfrm>
          <a:prstGeom prst="rect">
            <a:avLst/>
          </a:prstGeom>
          <a:noFill/>
          <a:ln/>
        </p:spPr>
        <p:txBody>
          <a:bodyPr wrap="square" lIns="0" tIns="0" rIns="0" bIns="0" rtlCol="0" anchor="t"/>
          <a:lstStyle/>
          <a:p>
            <a:pPr marL="0" indent="0" algn="l">
              <a:lnSpc>
                <a:spcPts val="2400"/>
              </a:lnSpc>
              <a:buNone/>
            </a:pPr>
            <a:r>
              <a:rPr lang="en-US" sz="1500" b="1" dirty="0">
                <a:solidFill>
                  <a:srgbClr val="BDA189"/>
                </a:solidFill>
                <a:latin typeface="Manrope" pitchFamily="34" charset="0"/>
                <a:ea typeface="Manrope" pitchFamily="34" charset="-122"/>
                <a:cs typeface="Manrope" pitchFamily="34" charset="-120"/>
              </a:rPr>
              <a:t>Exp 2</a:t>
            </a:r>
            <a:r>
              <a:rPr lang="en-US" sz="1500" dirty="0">
                <a:solidFill>
                  <a:srgbClr val="BDA189"/>
                </a:solidFill>
                <a:latin typeface="Manrope" pitchFamily="34" charset="0"/>
                <a:ea typeface="Manrope" pitchFamily="34" charset="-122"/>
                <a:cs typeface="Manrope" pitchFamily="34" charset="-120"/>
              </a:rPr>
              <a:t>
CPU 6T</a:t>
            </a:r>
            <a:endParaRPr lang="en-US" sz="1500" dirty="0"/>
          </a:p>
        </p:txBody>
      </p:sp>
      <p:sp>
        <p:nvSpPr>
          <p:cNvPr id="8" name="Text 6"/>
          <p:cNvSpPr/>
          <p:nvPr/>
        </p:nvSpPr>
        <p:spPr>
          <a:xfrm>
            <a:off x="8838367" y="1649373"/>
            <a:ext cx="2259925" cy="617220"/>
          </a:xfrm>
          <a:prstGeom prst="rect">
            <a:avLst/>
          </a:prstGeom>
          <a:noFill/>
          <a:ln/>
        </p:spPr>
        <p:txBody>
          <a:bodyPr wrap="square" lIns="0" tIns="0" rIns="0" bIns="0" rtlCol="0" anchor="t"/>
          <a:lstStyle/>
          <a:p>
            <a:pPr marL="0" indent="0" algn="l">
              <a:lnSpc>
                <a:spcPts val="2400"/>
              </a:lnSpc>
              <a:buNone/>
            </a:pPr>
            <a:r>
              <a:rPr lang="en-US" sz="1500" b="1" dirty="0">
                <a:solidFill>
                  <a:srgbClr val="BDA189"/>
                </a:solidFill>
                <a:latin typeface="Manrope" pitchFamily="34" charset="0"/>
                <a:ea typeface="Manrope" pitchFamily="34" charset="-122"/>
                <a:cs typeface="Manrope" pitchFamily="34" charset="-120"/>
              </a:rPr>
              <a:t>Exp 3</a:t>
            </a:r>
            <a:r>
              <a:rPr lang="en-US" sz="1500" dirty="0">
                <a:solidFill>
                  <a:srgbClr val="BDA189"/>
                </a:solidFill>
                <a:latin typeface="Manrope" pitchFamily="34" charset="0"/>
                <a:ea typeface="Manrope" pitchFamily="34" charset="-122"/>
                <a:cs typeface="Manrope" pitchFamily="34" charset="-120"/>
              </a:rPr>
              <a:t>
GPU FP32</a:t>
            </a:r>
            <a:endParaRPr lang="en-US" sz="1500" dirty="0"/>
          </a:p>
        </p:txBody>
      </p:sp>
      <p:sp>
        <p:nvSpPr>
          <p:cNvPr id="9" name="Text 7"/>
          <p:cNvSpPr/>
          <p:nvPr/>
        </p:nvSpPr>
        <p:spPr>
          <a:xfrm>
            <a:off x="11491436" y="1649373"/>
            <a:ext cx="2263735" cy="617220"/>
          </a:xfrm>
          <a:prstGeom prst="rect">
            <a:avLst/>
          </a:prstGeom>
          <a:noFill/>
          <a:ln/>
        </p:spPr>
        <p:txBody>
          <a:bodyPr wrap="square" lIns="0" tIns="0" rIns="0" bIns="0" rtlCol="0" anchor="t"/>
          <a:lstStyle/>
          <a:p>
            <a:pPr marL="0" indent="0" algn="l">
              <a:lnSpc>
                <a:spcPts val="2400"/>
              </a:lnSpc>
              <a:buNone/>
            </a:pPr>
            <a:r>
              <a:rPr lang="en-US" sz="1500" b="1" dirty="0">
                <a:solidFill>
                  <a:srgbClr val="BDA189"/>
                </a:solidFill>
                <a:latin typeface="Manrope" pitchFamily="34" charset="0"/>
                <a:ea typeface="Manrope" pitchFamily="34" charset="-122"/>
                <a:cs typeface="Manrope" pitchFamily="34" charset="-120"/>
              </a:rPr>
              <a:t>Exp 4</a:t>
            </a:r>
            <a:r>
              <a:rPr lang="en-US" sz="1500" dirty="0">
                <a:solidFill>
                  <a:srgbClr val="BDA189"/>
                </a:solidFill>
                <a:latin typeface="Manrope" pitchFamily="34" charset="0"/>
                <a:ea typeface="Manrope" pitchFamily="34" charset="-122"/>
                <a:cs typeface="Manrope" pitchFamily="34" charset="-120"/>
              </a:rPr>
              <a:t>
GPU AMP</a:t>
            </a:r>
            <a:endParaRPr lang="en-US" sz="1500" dirty="0"/>
          </a:p>
        </p:txBody>
      </p:sp>
      <p:sp>
        <p:nvSpPr>
          <p:cNvPr id="10" name="Shape 8"/>
          <p:cNvSpPr/>
          <p:nvPr/>
        </p:nvSpPr>
        <p:spPr>
          <a:xfrm>
            <a:off x="682466" y="2389823"/>
            <a:ext cx="13265468" cy="555069"/>
          </a:xfrm>
          <a:prstGeom prst="rect">
            <a:avLst/>
          </a:prstGeom>
          <a:solidFill>
            <a:srgbClr val="000000">
              <a:alpha val="4000"/>
            </a:srgbClr>
          </a:solidFill>
          <a:ln/>
        </p:spPr>
      </p:sp>
      <p:sp>
        <p:nvSpPr>
          <p:cNvPr id="11" name="Text 9"/>
          <p:cNvSpPr/>
          <p:nvPr/>
        </p:nvSpPr>
        <p:spPr>
          <a:xfrm>
            <a:off x="875348" y="2513052"/>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Device</a:t>
            </a:r>
            <a:endParaRPr lang="en-US" sz="1500" dirty="0"/>
          </a:p>
        </p:txBody>
      </p:sp>
      <p:sp>
        <p:nvSpPr>
          <p:cNvPr id="12" name="Text 10"/>
          <p:cNvSpPr/>
          <p:nvPr/>
        </p:nvSpPr>
        <p:spPr>
          <a:xfrm>
            <a:off x="3532227" y="2513052"/>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CPU (Single Thread)</a:t>
            </a:r>
            <a:endParaRPr lang="en-US" sz="1500" dirty="0"/>
          </a:p>
        </p:txBody>
      </p:sp>
      <p:sp>
        <p:nvSpPr>
          <p:cNvPr id="13" name="Text 11"/>
          <p:cNvSpPr/>
          <p:nvPr/>
        </p:nvSpPr>
        <p:spPr>
          <a:xfrm>
            <a:off x="6185297" y="2513052"/>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CPU (6 Threads)</a:t>
            </a:r>
            <a:endParaRPr lang="en-US" sz="1500" dirty="0"/>
          </a:p>
        </p:txBody>
      </p:sp>
      <p:sp>
        <p:nvSpPr>
          <p:cNvPr id="14" name="Text 12"/>
          <p:cNvSpPr/>
          <p:nvPr/>
        </p:nvSpPr>
        <p:spPr>
          <a:xfrm>
            <a:off x="8838367" y="2513052"/>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GPU (FP32)</a:t>
            </a:r>
            <a:endParaRPr lang="en-US" sz="1500" dirty="0"/>
          </a:p>
        </p:txBody>
      </p:sp>
      <p:sp>
        <p:nvSpPr>
          <p:cNvPr id="15" name="Text 13"/>
          <p:cNvSpPr/>
          <p:nvPr/>
        </p:nvSpPr>
        <p:spPr>
          <a:xfrm>
            <a:off x="11491436" y="2513052"/>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GPU (AMP: FP16 + FP32)</a:t>
            </a:r>
            <a:endParaRPr lang="en-US" sz="1500" dirty="0"/>
          </a:p>
        </p:txBody>
      </p:sp>
      <p:sp>
        <p:nvSpPr>
          <p:cNvPr id="16" name="Shape 14"/>
          <p:cNvSpPr/>
          <p:nvPr/>
        </p:nvSpPr>
        <p:spPr>
          <a:xfrm>
            <a:off x="682466" y="2944892"/>
            <a:ext cx="13265468" cy="555069"/>
          </a:xfrm>
          <a:prstGeom prst="rect">
            <a:avLst/>
          </a:prstGeom>
          <a:solidFill>
            <a:srgbClr val="FFFFFF">
              <a:alpha val="4000"/>
            </a:srgbClr>
          </a:solidFill>
          <a:ln/>
        </p:spPr>
      </p:sp>
      <p:sp>
        <p:nvSpPr>
          <p:cNvPr id="17" name="Text 15"/>
          <p:cNvSpPr/>
          <p:nvPr/>
        </p:nvSpPr>
        <p:spPr>
          <a:xfrm>
            <a:off x="875348" y="3068122"/>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Epoch Time</a:t>
            </a:r>
            <a:endParaRPr lang="en-US" sz="1500" dirty="0"/>
          </a:p>
        </p:txBody>
      </p:sp>
      <p:sp>
        <p:nvSpPr>
          <p:cNvPr id="18" name="Text 16"/>
          <p:cNvSpPr/>
          <p:nvPr/>
        </p:nvSpPr>
        <p:spPr>
          <a:xfrm>
            <a:off x="3532227" y="3068122"/>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~19 sec</a:t>
            </a:r>
            <a:endParaRPr lang="en-US" sz="1500" dirty="0"/>
          </a:p>
        </p:txBody>
      </p:sp>
      <p:sp>
        <p:nvSpPr>
          <p:cNvPr id="19" name="Text 17"/>
          <p:cNvSpPr/>
          <p:nvPr/>
        </p:nvSpPr>
        <p:spPr>
          <a:xfrm>
            <a:off x="6185297" y="3068122"/>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~7.6 sec</a:t>
            </a:r>
            <a:endParaRPr lang="en-US" sz="1500" dirty="0"/>
          </a:p>
        </p:txBody>
      </p:sp>
      <p:sp>
        <p:nvSpPr>
          <p:cNvPr id="20" name="Text 18"/>
          <p:cNvSpPr/>
          <p:nvPr/>
        </p:nvSpPr>
        <p:spPr>
          <a:xfrm>
            <a:off x="8838367" y="3068122"/>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~2.0 sec</a:t>
            </a:r>
            <a:endParaRPr lang="en-US" sz="1500" dirty="0"/>
          </a:p>
        </p:txBody>
      </p:sp>
      <p:sp>
        <p:nvSpPr>
          <p:cNvPr id="21" name="Text 19"/>
          <p:cNvSpPr/>
          <p:nvPr/>
        </p:nvSpPr>
        <p:spPr>
          <a:xfrm>
            <a:off x="11491436" y="3068122"/>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~1.8 sec</a:t>
            </a:r>
            <a:endParaRPr lang="en-US" sz="1500" dirty="0"/>
          </a:p>
        </p:txBody>
      </p:sp>
      <p:sp>
        <p:nvSpPr>
          <p:cNvPr id="22" name="Shape 20"/>
          <p:cNvSpPr/>
          <p:nvPr/>
        </p:nvSpPr>
        <p:spPr>
          <a:xfrm>
            <a:off x="682466" y="3499961"/>
            <a:ext cx="13265468" cy="555069"/>
          </a:xfrm>
          <a:prstGeom prst="rect">
            <a:avLst/>
          </a:prstGeom>
          <a:solidFill>
            <a:srgbClr val="000000">
              <a:alpha val="4000"/>
            </a:srgbClr>
          </a:solidFill>
          <a:ln/>
        </p:spPr>
      </p:sp>
      <p:sp>
        <p:nvSpPr>
          <p:cNvPr id="23" name="Text 21"/>
          <p:cNvSpPr/>
          <p:nvPr/>
        </p:nvSpPr>
        <p:spPr>
          <a:xfrm>
            <a:off x="875348" y="3623191"/>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Throughput</a:t>
            </a:r>
            <a:endParaRPr lang="en-US" sz="1500" dirty="0"/>
          </a:p>
        </p:txBody>
      </p:sp>
      <p:sp>
        <p:nvSpPr>
          <p:cNvPr id="24" name="Text 22"/>
          <p:cNvSpPr/>
          <p:nvPr/>
        </p:nvSpPr>
        <p:spPr>
          <a:xfrm>
            <a:off x="3532227" y="3623191"/>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~180 img/s</a:t>
            </a:r>
            <a:endParaRPr lang="en-US" sz="1500" dirty="0"/>
          </a:p>
        </p:txBody>
      </p:sp>
      <p:sp>
        <p:nvSpPr>
          <p:cNvPr id="25" name="Text 23"/>
          <p:cNvSpPr/>
          <p:nvPr/>
        </p:nvSpPr>
        <p:spPr>
          <a:xfrm>
            <a:off x="6185297" y="3623191"/>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~350–400 img/s</a:t>
            </a:r>
            <a:endParaRPr lang="en-US" sz="1500" dirty="0"/>
          </a:p>
        </p:txBody>
      </p:sp>
      <p:sp>
        <p:nvSpPr>
          <p:cNvPr id="26" name="Text 24"/>
          <p:cNvSpPr/>
          <p:nvPr/>
        </p:nvSpPr>
        <p:spPr>
          <a:xfrm>
            <a:off x="8838367" y="3623191"/>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~5,200 img/s</a:t>
            </a:r>
            <a:endParaRPr lang="en-US" sz="1500" dirty="0"/>
          </a:p>
        </p:txBody>
      </p:sp>
      <p:sp>
        <p:nvSpPr>
          <p:cNvPr id="27" name="Text 25"/>
          <p:cNvSpPr/>
          <p:nvPr/>
        </p:nvSpPr>
        <p:spPr>
          <a:xfrm>
            <a:off x="11491436" y="3623191"/>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~6,800 img/s</a:t>
            </a:r>
            <a:endParaRPr lang="en-US" sz="1500" dirty="0"/>
          </a:p>
        </p:txBody>
      </p:sp>
      <p:sp>
        <p:nvSpPr>
          <p:cNvPr id="28" name="Shape 26"/>
          <p:cNvSpPr/>
          <p:nvPr/>
        </p:nvSpPr>
        <p:spPr>
          <a:xfrm>
            <a:off x="682466" y="4055031"/>
            <a:ext cx="13265468" cy="555069"/>
          </a:xfrm>
          <a:prstGeom prst="rect">
            <a:avLst/>
          </a:prstGeom>
          <a:solidFill>
            <a:srgbClr val="FFFFFF">
              <a:alpha val="4000"/>
            </a:srgbClr>
          </a:solidFill>
          <a:ln/>
        </p:spPr>
      </p:sp>
      <p:sp>
        <p:nvSpPr>
          <p:cNvPr id="29" name="Text 27"/>
          <p:cNvSpPr/>
          <p:nvPr/>
        </p:nvSpPr>
        <p:spPr>
          <a:xfrm>
            <a:off x="875348" y="4178260"/>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Batch Size</a:t>
            </a:r>
            <a:endParaRPr lang="en-US" sz="1500" dirty="0"/>
          </a:p>
        </p:txBody>
      </p:sp>
      <p:sp>
        <p:nvSpPr>
          <p:cNvPr id="30" name="Text 28"/>
          <p:cNvSpPr/>
          <p:nvPr/>
        </p:nvSpPr>
        <p:spPr>
          <a:xfrm>
            <a:off x="3532227" y="4178260"/>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128</a:t>
            </a:r>
            <a:endParaRPr lang="en-US" sz="1500" dirty="0"/>
          </a:p>
        </p:txBody>
      </p:sp>
      <p:sp>
        <p:nvSpPr>
          <p:cNvPr id="31" name="Text 29"/>
          <p:cNvSpPr/>
          <p:nvPr/>
        </p:nvSpPr>
        <p:spPr>
          <a:xfrm>
            <a:off x="6185297" y="4178260"/>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128</a:t>
            </a:r>
            <a:endParaRPr lang="en-US" sz="1500" dirty="0"/>
          </a:p>
        </p:txBody>
      </p:sp>
      <p:sp>
        <p:nvSpPr>
          <p:cNvPr id="32" name="Text 30"/>
          <p:cNvSpPr/>
          <p:nvPr/>
        </p:nvSpPr>
        <p:spPr>
          <a:xfrm>
            <a:off x="8838367" y="4178260"/>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128</a:t>
            </a:r>
            <a:endParaRPr lang="en-US" sz="1500" dirty="0"/>
          </a:p>
        </p:txBody>
      </p:sp>
      <p:sp>
        <p:nvSpPr>
          <p:cNvPr id="33" name="Text 31"/>
          <p:cNvSpPr/>
          <p:nvPr/>
        </p:nvSpPr>
        <p:spPr>
          <a:xfrm>
            <a:off x="11491436" y="4178260"/>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128</a:t>
            </a:r>
            <a:endParaRPr lang="en-US" sz="1500" dirty="0"/>
          </a:p>
        </p:txBody>
      </p:sp>
      <p:sp>
        <p:nvSpPr>
          <p:cNvPr id="34" name="Shape 32"/>
          <p:cNvSpPr/>
          <p:nvPr/>
        </p:nvSpPr>
        <p:spPr>
          <a:xfrm>
            <a:off x="682466" y="4610100"/>
            <a:ext cx="13265468" cy="555069"/>
          </a:xfrm>
          <a:prstGeom prst="rect">
            <a:avLst/>
          </a:prstGeom>
          <a:solidFill>
            <a:srgbClr val="000000">
              <a:alpha val="4000"/>
            </a:srgbClr>
          </a:solidFill>
          <a:ln/>
        </p:spPr>
      </p:sp>
      <p:sp>
        <p:nvSpPr>
          <p:cNvPr id="35" name="Text 33"/>
          <p:cNvSpPr/>
          <p:nvPr/>
        </p:nvSpPr>
        <p:spPr>
          <a:xfrm>
            <a:off x="875348" y="4733330"/>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DataLoader</a:t>
            </a:r>
            <a:endParaRPr lang="en-US" sz="1500" dirty="0"/>
          </a:p>
        </p:txBody>
      </p:sp>
      <p:sp>
        <p:nvSpPr>
          <p:cNvPr id="36" name="Text 34"/>
          <p:cNvSpPr/>
          <p:nvPr/>
        </p:nvSpPr>
        <p:spPr>
          <a:xfrm>
            <a:off x="3532227" y="4733330"/>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0 workers</a:t>
            </a:r>
            <a:endParaRPr lang="en-US" sz="1500" dirty="0"/>
          </a:p>
        </p:txBody>
      </p:sp>
      <p:sp>
        <p:nvSpPr>
          <p:cNvPr id="37" name="Text 35"/>
          <p:cNvSpPr/>
          <p:nvPr/>
        </p:nvSpPr>
        <p:spPr>
          <a:xfrm>
            <a:off x="6185297" y="4733330"/>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4 workers</a:t>
            </a:r>
            <a:endParaRPr lang="en-US" sz="1500" dirty="0"/>
          </a:p>
        </p:txBody>
      </p:sp>
      <p:sp>
        <p:nvSpPr>
          <p:cNvPr id="38" name="Text 36"/>
          <p:cNvSpPr/>
          <p:nvPr/>
        </p:nvSpPr>
        <p:spPr>
          <a:xfrm>
            <a:off x="8838367" y="4733330"/>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4 workers, pinned</a:t>
            </a:r>
            <a:endParaRPr lang="en-US" sz="1500" dirty="0"/>
          </a:p>
        </p:txBody>
      </p:sp>
      <p:sp>
        <p:nvSpPr>
          <p:cNvPr id="39" name="Text 37"/>
          <p:cNvSpPr/>
          <p:nvPr/>
        </p:nvSpPr>
        <p:spPr>
          <a:xfrm>
            <a:off x="11491436" y="4733330"/>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4 workers, pinned</a:t>
            </a:r>
            <a:endParaRPr lang="en-US" sz="1500" dirty="0"/>
          </a:p>
        </p:txBody>
      </p:sp>
      <p:sp>
        <p:nvSpPr>
          <p:cNvPr id="40" name="Shape 38"/>
          <p:cNvSpPr/>
          <p:nvPr/>
        </p:nvSpPr>
        <p:spPr>
          <a:xfrm>
            <a:off x="682466" y="5165169"/>
            <a:ext cx="13265468" cy="555069"/>
          </a:xfrm>
          <a:prstGeom prst="rect">
            <a:avLst/>
          </a:prstGeom>
          <a:solidFill>
            <a:srgbClr val="FFFFFF">
              <a:alpha val="4000"/>
            </a:srgbClr>
          </a:solidFill>
          <a:ln/>
        </p:spPr>
      </p:sp>
      <p:sp>
        <p:nvSpPr>
          <p:cNvPr id="41" name="Text 39"/>
          <p:cNvSpPr/>
          <p:nvPr/>
        </p:nvSpPr>
        <p:spPr>
          <a:xfrm>
            <a:off x="875348" y="5288399"/>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Precision</a:t>
            </a:r>
            <a:endParaRPr lang="en-US" sz="1500" dirty="0"/>
          </a:p>
        </p:txBody>
      </p:sp>
      <p:sp>
        <p:nvSpPr>
          <p:cNvPr id="42" name="Text 40"/>
          <p:cNvSpPr/>
          <p:nvPr/>
        </p:nvSpPr>
        <p:spPr>
          <a:xfrm>
            <a:off x="3532227" y="5288399"/>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FP32</a:t>
            </a:r>
            <a:endParaRPr lang="en-US" sz="1500" dirty="0"/>
          </a:p>
        </p:txBody>
      </p:sp>
      <p:sp>
        <p:nvSpPr>
          <p:cNvPr id="43" name="Text 41"/>
          <p:cNvSpPr/>
          <p:nvPr/>
        </p:nvSpPr>
        <p:spPr>
          <a:xfrm>
            <a:off x="6185297" y="5288399"/>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FP32</a:t>
            </a:r>
            <a:endParaRPr lang="en-US" sz="1500" dirty="0"/>
          </a:p>
        </p:txBody>
      </p:sp>
      <p:sp>
        <p:nvSpPr>
          <p:cNvPr id="44" name="Text 42"/>
          <p:cNvSpPr/>
          <p:nvPr/>
        </p:nvSpPr>
        <p:spPr>
          <a:xfrm>
            <a:off x="8838367" y="5288399"/>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FP32</a:t>
            </a:r>
            <a:endParaRPr lang="en-US" sz="1500" dirty="0"/>
          </a:p>
        </p:txBody>
      </p:sp>
      <p:sp>
        <p:nvSpPr>
          <p:cNvPr id="45" name="Text 43"/>
          <p:cNvSpPr/>
          <p:nvPr/>
        </p:nvSpPr>
        <p:spPr>
          <a:xfrm>
            <a:off x="11491436" y="5288399"/>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Mixed (AMP)</a:t>
            </a:r>
            <a:endParaRPr lang="en-US" sz="1500" dirty="0"/>
          </a:p>
        </p:txBody>
      </p:sp>
      <p:sp>
        <p:nvSpPr>
          <p:cNvPr id="46" name="Shape 44"/>
          <p:cNvSpPr/>
          <p:nvPr/>
        </p:nvSpPr>
        <p:spPr>
          <a:xfrm>
            <a:off x="682466" y="5720239"/>
            <a:ext cx="13265468" cy="555069"/>
          </a:xfrm>
          <a:prstGeom prst="rect">
            <a:avLst/>
          </a:prstGeom>
          <a:solidFill>
            <a:srgbClr val="000000">
              <a:alpha val="4000"/>
            </a:srgbClr>
          </a:solidFill>
          <a:ln/>
        </p:spPr>
      </p:sp>
      <p:sp>
        <p:nvSpPr>
          <p:cNvPr id="47" name="Text 45"/>
          <p:cNvSpPr/>
          <p:nvPr/>
        </p:nvSpPr>
        <p:spPr>
          <a:xfrm>
            <a:off x="875348" y="5843468"/>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Main Bottleneck</a:t>
            </a:r>
            <a:endParaRPr lang="en-US" sz="1500" dirty="0"/>
          </a:p>
        </p:txBody>
      </p:sp>
      <p:sp>
        <p:nvSpPr>
          <p:cNvPr id="48" name="Text 46"/>
          <p:cNvSpPr/>
          <p:nvPr/>
        </p:nvSpPr>
        <p:spPr>
          <a:xfrm>
            <a:off x="3532227" y="5843468"/>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Data + conv (serial)</a:t>
            </a:r>
            <a:endParaRPr lang="en-US" sz="1500" dirty="0"/>
          </a:p>
        </p:txBody>
      </p:sp>
      <p:sp>
        <p:nvSpPr>
          <p:cNvPr id="49" name="Text 47"/>
          <p:cNvSpPr/>
          <p:nvPr/>
        </p:nvSpPr>
        <p:spPr>
          <a:xfrm>
            <a:off x="6185297" y="5843468"/>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convolution_backward</a:t>
            </a:r>
            <a:endParaRPr lang="en-US" sz="1500" dirty="0"/>
          </a:p>
        </p:txBody>
      </p:sp>
      <p:sp>
        <p:nvSpPr>
          <p:cNvPr id="50" name="Text 48"/>
          <p:cNvSpPr/>
          <p:nvPr/>
        </p:nvSpPr>
        <p:spPr>
          <a:xfrm>
            <a:off x="8838367" y="5843468"/>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CUDA conv &amp; opt step</a:t>
            </a:r>
            <a:endParaRPr lang="en-US" sz="1500" dirty="0"/>
          </a:p>
        </p:txBody>
      </p:sp>
      <p:sp>
        <p:nvSpPr>
          <p:cNvPr id="51" name="Text 49"/>
          <p:cNvSpPr/>
          <p:nvPr/>
        </p:nvSpPr>
        <p:spPr>
          <a:xfrm>
            <a:off x="11491436" y="5843468"/>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CUDA conv + layout ops</a:t>
            </a:r>
            <a:endParaRPr lang="en-US" sz="1500" dirty="0"/>
          </a:p>
        </p:txBody>
      </p:sp>
      <p:sp>
        <p:nvSpPr>
          <p:cNvPr id="52" name="Shape 50"/>
          <p:cNvSpPr/>
          <p:nvPr/>
        </p:nvSpPr>
        <p:spPr>
          <a:xfrm>
            <a:off x="682466" y="6275308"/>
            <a:ext cx="13265468" cy="555069"/>
          </a:xfrm>
          <a:prstGeom prst="rect">
            <a:avLst/>
          </a:prstGeom>
          <a:solidFill>
            <a:srgbClr val="FFFFFF">
              <a:alpha val="4000"/>
            </a:srgbClr>
          </a:solidFill>
          <a:ln/>
        </p:spPr>
      </p:sp>
      <p:sp>
        <p:nvSpPr>
          <p:cNvPr id="53" name="Text 51"/>
          <p:cNvSpPr/>
          <p:nvPr/>
        </p:nvSpPr>
        <p:spPr>
          <a:xfrm>
            <a:off x="875348" y="6398538"/>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GPU Memory (Peak)</a:t>
            </a:r>
            <a:endParaRPr lang="en-US" sz="1500" dirty="0"/>
          </a:p>
        </p:txBody>
      </p:sp>
      <p:sp>
        <p:nvSpPr>
          <p:cNvPr id="54" name="Text 52"/>
          <p:cNvSpPr/>
          <p:nvPr/>
        </p:nvSpPr>
        <p:spPr>
          <a:xfrm>
            <a:off x="3532227" y="6398538"/>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a:t>
            </a:r>
            <a:endParaRPr lang="en-US" sz="1500" dirty="0"/>
          </a:p>
        </p:txBody>
      </p:sp>
      <p:sp>
        <p:nvSpPr>
          <p:cNvPr id="55" name="Text 53"/>
          <p:cNvSpPr/>
          <p:nvPr/>
        </p:nvSpPr>
        <p:spPr>
          <a:xfrm>
            <a:off x="6185297" y="6398538"/>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a:t>
            </a:r>
            <a:endParaRPr lang="en-US" sz="1500" dirty="0"/>
          </a:p>
        </p:txBody>
      </p:sp>
      <p:sp>
        <p:nvSpPr>
          <p:cNvPr id="56" name="Text 54"/>
          <p:cNvSpPr/>
          <p:nvPr/>
        </p:nvSpPr>
        <p:spPr>
          <a:xfrm>
            <a:off x="8838367" y="6398538"/>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~950 MB</a:t>
            </a:r>
            <a:endParaRPr lang="en-US" sz="1500" dirty="0"/>
          </a:p>
        </p:txBody>
      </p:sp>
      <p:sp>
        <p:nvSpPr>
          <p:cNvPr id="57" name="Text 55"/>
          <p:cNvSpPr/>
          <p:nvPr/>
        </p:nvSpPr>
        <p:spPr>
          <a:xfrm>
            <a:off x="11491436" y="6398538"/>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~925 MB</a:t>
            </a:r>
            <a:endParaRPr lang="en-US" sz="1500" dirty="0"/>
          </a:p>
        </p:txBody>
      </p:sp>
      <p:sp>
        <p:nvSpPr>
          <p:cNvPr id="58" name="Shape 56"/>
          <p:cNvSpPr/>
          <p:nvPr/>
        </p:nvSpPr>
        <p:spPr>
          <a:xfrm>
            <a:off x="682466" y="6830378"/>
            <a:ext cx="13265468" cy="863679"/>
          </a:xfrm>
          <a:prstGeom prst="rect">
            <a:avLst/>
          </a:prstGeom>
          <a:solidFill>
            <a:srgbClr val="000000">
              <a:alpha val="4000"/>
            </a:srgbClr>
          </a:solidFill>
          <a:ln/>
        </p:spPr>
      </p:sp>
      <p:sp>
        <p:nvSpPr>
          <p:cNvPr id="59" name="Text 57"/>
          <p:cNvSpPr/>
          <p:nvPr/>
        </p:nvSpPr>
        <p:spPr>
          <a:xfrm>
            <a:off x="875348" y="6953607"/>
            <a:ext cx="226373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Profiler Insights</a:t>
            </a:r>
            <a:endParaRPr lang="en-US" sz="1500" dirty="0"/>
          </a:p>
        </p:txBody>
      </p:sp>
      <p:sp>
        <p:nvSpPr>
          <p:cNvPr id="60" name="Text 58"/>
          <p:cNvSpPr/>
          <p:nvPr/>
        </p:nvSpPr>
        <p:spPr>
          <a:xfrm>
            <a:off x="3532227" y="6953607"/>
            <a:ext cx="2259925" cy="308610"/>
          </a:xfrm>
          <a:prstGeom prst="rect">
            <a:avLst/>
          </a:prstGeom>
          <a:noFill/>
          <a:ln/>
        </p:spPr>
        <p:txBody>
          <a:bodyPr wrap="non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High CPU idle &amp; clone ops</a:t>
            </a:r>
            <a:endParaRPr lang="en-US" sz="1500" dirty="0"/>
          </a:p>
        </p:txBody>
      </p:sp>
      <p:sp>
        <p:nvSpPr>
          <p:cNvPr id="61" name="Text 59"/>
          <p:cNvSpPr/>
          <p:nvPr/>
        </p:nvSpPr>
        <p:spPr>
          <a:xfrm>
            <a:off x="6185297" y="6953607"/>
            <a:ext cx="2259925" cy="617220"/>
          </a:xfrm>
          <a:prstGeom prst="rect">
            <a:avLst/>
          </a:prstGeom>
          <a:noFill/>
          <a:ln/>
        </p:spPr>
        <p:txBody>
          <a:bodyPr wrap="squar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MKLDNN used, better CPU use</a:t>
            </a:r>
            <a:endParaRPr lang="en-US" sz="1500" dirty="0"/>
          </a:p>
        </p:txBody>
      </p:sp>
      <p:sp>
        <p:nvSpPr>
          <p:cNvPr id="62" name="Text 60"/>
          <p:cNvSpPr/>
          <p:nvPr/>
        </p:nvSpPr>
        <p:spPr>
          <a:xfrm>
            <a:off x="8838367" y="6953607"/>
            <a:ext cx="2259925" cy="617220"/>
          </a:xfrm>
          <a:prstGeom prst="rect">
            <a:avLst/>
          </a:prstGeom>
          <a:noFill/>
          <a:ln/>
        </p:spPr>
        <p:txBody>
          <a:bodyPr wrap="squar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Tensor-heavy CUDA kernels</a:t>
            </a:r>
            <a:endParaRPr lang="en-US" sz="1500" dirty="0"/>
          </a:p>
        </p:txBody>
      </p:sp>
      <p:sp>
        <p:nvSpPr>
          <p:cNvPr id="63" name="Text 61"/>
          <p:cNvSpPr/>
          <p:nvPr/>
        </p:nvSpPr>
        <p:spPr>
          <a:xfrm>
            <a:off x="11491436" y="6953607"/>
            <a:ext cx="2263735" cy="617220"/>
          </a:xfrm>
          <a:prstGeom prst="rect">
            <a:avLst/>
          </a:prstGeom>
          <a:noFill/>
          <a:ln/>
        </p:spPr>
        <p:txBody>
          <a:bodyPr wrap="square" lIns="0" tIns="0" rIns="0" bIns="0" rtlCol="0" anchor="t"/>
          <a:lstStyle/>
          <a:p>
            <a:pPr marL="0" indent="0" algn="l">
              <a:lnSpc>
                <a:spcPts val="2400"/>
              </a:lnSpc>
              <a:buNone/>
            </a:pPr>
            <a:r>
              <a:rPr lang="en-US" sz="1500" dirty="0">
                <a:solidFill>
                  <a:srgbClr val="BDA189"/>
                </a:solidFill>
                <a:latin typeface="Manrope" pitchFamily="34" charset="0"/>
                <a:ea typeface="Manrope" pitchFamily="34" charset="-122"/>
                <a:cs typeface="Manrope" pitchFamily="34" charset="-120"/>
              </a:rPr>
              <a:t>Faster conv + memory gains</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864525"/>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Project Overview</a:t>
            </a:r>
            <a:endParaRPr lang="en-US" sz="4450" dirty="0"/>
          </a:p>
        </p:txBody>
      </p:sp>
      <p:sp>
        <p:nvSpPr>
          <p:cNvPr id="4" name="Text 1"/>
          <p:cNvSpPr/>
          <p:nvPr/>
        </p:nvSpPr>
        <p:spPr>
          <a:xfrm>
            <a:off x="793790" y="3913465"/>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This project aims to enhance the training efficiency of ResNet-18 on CIFAR-10 through systematic profiling and optimization. By analyzing different compute environments, we seek to improve performance and reduce costs.</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43545" y="584240"/>
            <a:ext cx="13143309" cy="6538793"/>
          </a:xfrm>
          <a:prstGeom prst="rect">
            <a:avLst/>
          </a:prstGeom>
        </p:spPr>
      </p:pic>
      <p:sp>
        <p:nvSpPr>
          <p:cNvPr id="3" name="Text 0"/>
          <p:cNvSpPr/>
          <p:nvPr/>
        </p:nvSpPr>
        <p:spPr>
          <a:xfrm>
            <a:off x="743545" y="7441644"/>
            <a:ext cx="5311616" cy="663893"/>
          </a:xfrm>
          <a:prstGeom prst="rect">
            <a:avLst/>
          </a:prstGeom>
          <a:noFill/>
          <a:ln/>
        </p:spPr>
        <p:txBody>
          <a:bodyPr wrap="none" lIns="0" tIns="0" rIns="0" bIns="0" rtlCol="0" anchor="t"/>
          <a:lstStyle/>
          <a:p>
            <a:pPr marL="0" indent="0" algn="l">
              <a:lnSpc>
                <a:spcPts val="5200"/>
              </a:lnSpc>
              <a:buNone/>
            </a:pPr>
            <a:endParaRPr lang="en-US" sz="41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012633"/>
            <a:ext cx="9178290"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Experiment 5 – Results &amp; Insights</a:t>
            </a:r>
            <a:endParaRPr lang="en-US" sz="4450" dirty="0"/>
          </a:p>
        </p:txBody>
      </p:sp>
      <p:sp>
        <p:nvSpPr>
          <p:cNvPr id="3" name="Shape 1"/>
          <p:cNvSpPr/>
          <p:nvPr/>
        </p:nvSpPr>
        <p:spPr>
          <a:xfrm>
            <a:off x="793790" y="3175040"/>
            <a:ext cx="510302" cy="510302"/>
          </a:xfrm>
          <a:prstGeom prst="roundRect">
            <a:avLst>
              <a:gd name="adj" fmla="val 6667"/>
            </a:avLst>
          </a:prstGeom>
          <a:solidFill>
            <a:srgbClr val="404245"/>
          </a:solidFill>
          <a:ln/>
        </p:spPr>
      </p:sp>
      <p:sp>
        <p:nvSpPr>
          <p:cNvPr id="4" name="Text 2"/>
          <p:cNvSpPr/>
          <p:nvPr/>
        </p:nvSpPr>
        <p:spPr>
          <a:xfrm>
            <a:off x="1530906" y="32529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Best Throughput</a:t>
            </a:r>
            <a:endParaRPr lang="en-US" sz="2200" dirty="0"/>
          </a:p>
        </p:txBody>
      </p:sp>
      <p:sp>
        <p:nvSpPr>
          <p:cNvPr id="5" name="Text 3"/>
          <p:cNvSpPr/>
          <p:nvPr/>
        </p:nvSpPr>
        <p:spPr>
          <a:xfrm>
            <a:off x="1530906" y="3743325"/>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Batch 512 achieved 1070 images per second, batch 256 reached 1062 img/s.</a:t>
            </a:r>
            <a:endParaRPr lang="en-US" sz="1750" dirty="0"/>
          </a:p>
        </p:txBody>
      </p:sp>
      <p:sp>
        <p:nvSpPr>
          <p:cNvPr id="6" name="Shape 4"/>
          <p:cNvSpPr/>
          <p:nvPr/>
        </p:nvSpPr>
        <p:spPr>
          <a:xfrm>
            <a:off x="7457003" y="3175040"/>
            <a:ext cx="510302" cy="510302"/>
          </a:xfrm>
          <a:prstGeom prst="roundRect">
            <a:avLst>
              <a:gd name="adj" fmla="val 6667"/>
            </a:avLst>
          </a:prstGeom>
          <a:solidFill>
            <a:srgbClr val="404245"/>
          </a:solidFill>
          <a:ln/>
        </p:spPr>
      </p:sp>
      <p:sp>
        <p:nvSpPr>
          <p:cNvPr id="7" name="Text 5"/>
          <p:cNvSpPr/>
          <p:nvPr/>
        </p:nvSpPr>
        <p:spPr>
          <a:xfrm>
            <a:off x="8194119" y="3252907"/>
            <a:ext cx="2945963"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Memory Usage Trend</a:t>
            </a:r>
            <a:endParaRPr lang="en-US" sz="2200" dirty="0"/>
          </a:p>
        </p:txBody>
      </p:sp>
      <p:sp>
        <p:nvSpPr>
          <p:cNvPr id="8" name="Text 6"/>
          <p:cNvSpPr/>
          <p:nvPr/>
        </p:nvSpPr>
        <p:spPr>
          <a:xfrm>
            <a:off x="8194119" y="3743325"/>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Memory increased from 191 MB at batch size 16 to 1580 MB at batch 512.</a:t>
            </a:r>
            <a:endParaRPr lang="en-US" sz="1750" dirty="0"/>
          </a:p>
        </p:txBody>
      </p:sp>
      <p:sp>
        <p:nvSpPr>
          <p:cNvPr id="9" name="Shape 7"/>
          <p:cNvSpPr/>
          <p:nvPr/>
        </p:nvSpPr>
        <p:spPr>
          <a:xfrm>
            <a:off x="793790" y="4922758"/>
            <a:ext cx="510302" cy="510302"/>
          </a:xfrm>
          <a:prstGeom prst="roundRect">
            <a:avLst>
              <a:gd name="adj" fmla="val 6667"/>
            </a:avLst>
          </a:prstGeom>
          <a:solidFill>
            <a:srgbClr val="404245"/>
          </a:solidFill>
          <a:ln/>
        </p:spPr>
      </p:sp>
      <p:sp>
        <p:nvSpPr>
          <p:cNvPr id="10" name="Text 8"/>
          <p:cNvSpPr/>
          <p:nvPr/>
        </p:nvSpPr>
        <p:spPr>
          <a:xfrm>
            <a:off x="1530906" y="5000625"/>
            <a:ext cx="2960727"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Efficiency Sweet Spot</a:t>
            </a:r>
            <a:endParaRPr lang="en-US" sz="2200" dirty="0"/>
          </a:p>
        </p:txBody>
      </p:sp>
      <p:sp>
        <p:nvSpPr>
          <p:cNvPr id="11" name="Text 9"/>
          <p:cNvSpPr/>
          <p:nvPr/>
        </p:nvSpPr>
        <p:spPr>
          <a:xfrm>
            <a:off x="1530906" y="5491043"/>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Batches between 128 and 256 balance high throughput with stable memory use.</a:t>
            </a:r>
            <a:endParaRPr lang="en-US" sz="1750" dirty="0"/>
          </a:p>
        </p:txBody>
      </p:sp>
      <p:sp>
        <p:nvSpPr>
          <p:cNvPr id="12" name="Shape 10"/>
          <p:cNvSpPr/>
          <p:nvPr/>
        </p:nvSpPr>
        <p:spPr>
          <a:xfrm>
            <a:off x="7457003" y="4922758"/>
            <a:ext cx="510302" cy="510302"/>
          </a:xfrm>
          <a:prstGeom prst="roundRect">
            <a:avLst>
              <a:gd name="adj" fmla="val 6667"/>
            </a:avLst>
          </a:prstGeom>
          <a:solidFill>
            <a:srgbClr val="404245"/>
          </a:solidFill>
          <a:ln/>
        </p:spPr>
      </p:sp>
      <p:sp>
        <p:nvSpPr>
          <p:cNvPr id="13" name="Text 11"/>
          <p:cNvSpPr/>
          <p:nvPr/>
        </p:nvSpPr>
        <p:spPr>
          <a:xfrm>
            <a:off x="8194119" y="500062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Key Observation</a:t>
            </a:r>
            <a:endParaRPr lang="en-US" sz="2200" dirty="0"/>
          </a:p>
        </p:txBody>
      </p:sp>
      <p:sp>
        <p:nvSpPr>
          <p:cNvPr id="14" name="Text 12"/>
          <p:cNvSpPr/>
          <p:nvPr/>
        </p:nvSpPr>
        <p:spPr>
          <a:xfrm>
            <a:off x="8194119" y="5491043"/>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Increasing batch size boosts GPU efficiency until memory limits are reached.</a:t>
            </a:r>
            <a:endParaRPr lang="en-US" sz="175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688788"/>
            <a:ext cx="12484298"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Experiment 5 – AMP with Varying Batch Sizes</a:t>
            </a:r>
            <a:endParaRPr lang="en-US" sz="4450" dirty="0"/>
          </a:p>
        </p:txBody>
      </p:sp>
      <p:sp>
        <p:nvSpPr>
          <p:cNvPr id="3" name="Text 1"/>
          <p:cNvSpPr/>
          <p:nvPr/>
        </p:nvSpPr>
        <p:spPr>
          <a:xfrm>
            <a:off x="793790" y="3851196"/>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b="1" dirty="0">
                <a:solidFill>
                  <a:srgbClr val="BDA189"/>
                </a:solidFill>
                <a:latin typeface="Manrope" pitchFamily="34" charset="0"/>
                <a:ea typeface="Manrope" pitchFamily="34" charset="-122"/>
                <a:cs typeface="Manrope" pitchFamily="34" charset="-120"/>
              </a:rPr>
              <a:t>Device:</a:t>
            </a:r>
            <a:r>
              <a:rPr lang="en-US" sz="1750" dirty="0">
                <a:solidFill>
                  <a:srgbClr val="BDA189"/>
                </a:solidFill>
                <a:latin typeface="Manrope" pitchFamily="34" charset="0"/>
                <a:ea typeface="Manrope" pitchFamily="34" charset="-122"/>
                <a:cs typeface="Manrope" pitchFamily="34" charset="-120"/>
              </a:rPr>
              <a:t> GPU with AMP enabled for mixed precision training</a:t>
            </a:r>
            <a:endParaRPr lang="en-US" sz="1750" dirty="0"/>
          </a:p>
        </p:txBody>
      </p:sp>
      <p:sp>
        <p:nvSpPr>
          <p:cNvPr id="4" name="Text 2"/>
          <p:cNvSpPr/>
          <p:nvPr/>
        </p:nvSpPr>
        <p:spPr>
          <a:xfrm>
            <a:off x="793790" y="4293394"/>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b="1" dirty="0">
                <a:solidFill>
                  <a:srgbClr val="BDA189"/>
                </a:solidFill>
                <a:latin typeface="Manrope" pitchFamily="34" charset="0"/>
                <a:ea typeface="Manrope" pitchFamily="34" charset="-122"/>
                <a:cs typeface="Manrope" pitchFamily="34" charset="-120"/>
              </a:rPr>
              <a:t>Batch Sizes Tested:</a:t>
            </a:r>
            <a:r>
              <a:rPr lang="en-US" sz="1750" dirty="0">
                <a:solidFill>
                  <a:srgbClr val="BDA189"/>
                </a:solidFill>
                <a:latin typeface="Manrope" pitchFamily="34" charset="0"/>
                <a:ea typeface="Manrope" pitchFamily="34" charset="-122"/>
                <a:cs typeface="Manrope" pitchFamily="34" charset="-120"/>
              </a:rPr>
              <a:t> 16, 32, 64, 128, 256, 512 for performance trends</a:t>
            </a:r>
            <a:endParaRPr lang="en-US" sz="1750" dirty="0"/>
          </a:p>
        </p:txBody>
      </p:sp>
      <p:sp>
        <p:nvSpPr>
          <p:cNvPr id="5" name="Text 3"/>
          <p:cNvSpPr/>
          <p:nvPr/>
        </p:nvSpPr>
        <p:spPr>
          <a:xfrm>
            <a:off x="793790" y="4735592"/>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b="1" dirty="0">
                <a:solidFill>
                  <a:srgbClr val="BDA189"/>
                </a:solidFill>
                <a:latin typeface="Manrope" pitchFamily="34" charset="0"/>
                <a:ea typeface="Manrope" pitchFamily="34" charset="-122"/>
                <a:cs typeface="Manrope" pitchFamily="34" charset="-120"/>
              </a:rPr>
              <a:t>Metrics Measured:</a:t>
            </a:r>
            <a:r>
              <a:rPr lang="en-US" sz="1750" dirty="0">
                <a:solidFill>
                  <a:srgbClr val="BDA189"/>
                </a:solidFill>
                <a:latin typeface="Manrope" pitchFamily="34" charset="0"/>
                <a:ea typeface="Manrope" pitchFamily="34" charset="-122"/>
                <a:cs typeface="Manrope" pitchFamily="34" charset="-120"/>
              </a:rPr>
              <a:t> Epoch time, throughput in images/sec, peak GPU memory in MB</a:t>
            </a:r>
            <a:endParaRPr lang="en-US" sz="1750" dirty="0"/>
          </a:p>
        </p:txBody>
      </p:sp>
      <p:sp>
        <p:nvSpPr>
          <p:cNvPr id="6" name="Text 4"/>
          <p:cNvSpPr/>
          <p:nvPr/>
        </p:nvSpPr>
        <p:spPr>
          <a:xfrm>
            <a:off x="793790" y="5177790"/>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b="1" dirty="0">
                <a:solidFill>
                  <a:srgbClr val="BDA189"/>
                </a:solidFill>
                <a:latin typeface="Manrope" pitchFamily="34" charset="0"/>
                <a:ea typeface="Manrope" pitchFamily="34" charset="-122"/>
                <a:cs typeface="Manrope" pitchFamily="34" charset="-120"/>
              </a:rPr>
              <a:t>Analysis Format:</a:t>
            </a:r>
            <a:r>
              <a:rPr lang="en-US" sz="1750" dirty="0">
                <a:solidFill>
                  <a:srgbClr val="BDA189"/>
                </a:solidFill>
                <a:latin typeface="Manrope" pitchFamily="34" charset="0"/>
                <a:ea typeface="Manrope" pitchFamily="34" charset="-122"/>
                <a:cs typeface="Manrope" pitchFamily="34" charset="-120"/>
              </a:rPr>
              <a:t> CSV results paired with line plots for visual clarity</a:t>
            </a:r>
            <a:endParaRPr lang="en-US" sz="175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68191" y="603647"/>
            <a:ext cx="8012073" cy="6008965"/>
          </a:xfrm>
          <a:prstGeom prst="rect">
            <a:avLst/>
          </a:prstGeom>
        </p:spPr>
      </p:pic>
      <p:sp>
        <p:nvSpPr>
          <p:cNvPr id="3" name="Text 0"/>
          <p:cNvSpPr/>
          <p:nvPr/>
        </p:nvSpPr>
        <p:spPr>
          <a:xfrm>
            <a:off x="768191" y="6941820"/>
            <a:ext cx="5487710" cy="685919"/>
          </a:xfrm>
          <a:prstGeom prst="rect">
            <a:avLst/>
          </a:prstGeom>
          <a:noFill/>
          <a:ln/>
        </p:spPr>
        <p:txBody>
          <a:bodyPr wrap="none" lIns="0" tIns="0" rIns="0" bIns="0" rtlCol="0" anchor="t"/>
          <a:lstStyle/>
          <a:p>
            <a:pPr marL="0" indent="0" algn="l">
              <a:lnSpc>
                <a:spcPts val="5400"/>
              </a:lnSpc>
              <a:buNone/>
            </a:pPr>
            <a:endParaRPr lang="en-US" sz="43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012633"/>
            <a:ext cx="10914340"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Summary of Key Training Optimizations</a:t>
            </a:r>
            <a:endParaRPr lang="en-US" sz="4450" dirty="0"/>
          </a:p>
        </p:txBody>
      </p:sp>
      <p:sp>
        <p:nvSpPr>
          <p:cNvPr id="3" name="Shape 1"/>
          <p:cNvSpPr/>
          <p:nvPr/>
        </p:nvSpPr>
        <p:spPr>
          <a:xfrm>
            <a:off x="793790" y="3175040"/>
            <a:ext cx="510302" cy="510302"/>
          </a:xfrm>
          <a:prstGeom prst="roundRect">
            <a:avLst>
              <a:gd name="adj" fmla="val 6667"/>
            </a:avLst>
          </a:prstGeom>
          <a:solidFill>
            <a:srgbClr val="404245"/>
          </a:solidFill>
          <a:ln/>
        </p:spPr>
      </p:sp>
      <p:sp>
        <p:nvSpPr>
          <p:cNvPr id="4" name="Text 2"/>
          <p:cNvSpPr/>
          <p:nvPr/>
        </p:nvSpPr>
        <p:spPr>
          <a:xfrm>
            <a:off x="878860" y="3217545"/>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Prata" pitchFamily="34" charset="0"/>
                <a:ea typeface="Prata" pitchFamily="34" charset="-122"/>
                <a:cs typeface="Prata" pitchFamily="34" charset="-120"/>
              </a:rPr>
              <a:t>1</a:t>
            </a:r>
            <a:endParaRPr lang="en-US" sz="2650" dirty="0"/>
          </a:p>
        </p:txBody>
      </p:sp>
      <p:sp>
        <p:nvSpPr>
          <p:cNvPr id="5" name="Text 3"/>
          <p:cNvSpPr/>
          <p:nvPr/>
        </p:nvSpPr>
        <p:spPr>
          <a:xfrm>
            <a:off x="1530906" y="3252907"/>
            <a:ext cx="3438168"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Progressive Optimization</a:t>
            </a:r>
            <a:endParaRPr lang="en-US" sz="2200" dirty="0"/>
          </a:p>
        </p:txBody>
      </p:sp>
      <p:sp>
        <p:nvSpPr>
          <p:cNvPr id="6" name="Text 4"/>
          <p:cNvSpPr/>
          <p:nvPr/>
        </p:nvSpPr>
        <p:spPr>
          <a:xfrm>
            <a:off x="1530906" y="3743325"/>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Training advanced from CPU, to GPU, then to AMP for max speed.</a:t>
            </a:r>
            <a:endParaRPr lang="en-US" sz="1750" dirty="0"/>
          </a:p>
        </p:txBody>
      </p:sp>
      <p:sp>
        <p:nvSpPr>
          <p:cNvPr id="7" name="Shape 5"/>
          <p:cNvSpPr/>
          <p:nvPr/>
        </p:nvSpPr>
        <p:spPr>
          <a:xfrm>
            <a:off x="7457003" y="3175040"/>
            <a:ext cx="510302" cy="510302"/>
          </a:xfrm>
          <a:prstGeom prst="roundRect">
            <a:avLst>
              <a:gd name="adj" fmla="val 6667"/>
            </a:avLst>
          </a:prstGeom>
          <a:solidFill>
            <a:srgbClr val="404245"/>
          </a:solidFill>
          <a:ln/>
        </p:spPr>
      </p:sp>
      <p:sp>
        <p:nvSpPr>
          <p:cNvPr id="8" name="Text 6"/>
          <p:cNvSpPr/>
          <p:nvPr/>
        </p:nvSpPr>
        <p:spPr>
          <a:xfrm>
            <a:off x="7542074" y="3217545"/>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Prata" pitchFamily="34" charset="0"/>
                <a:ea typeface="Prata" pitchFamily="34" charset="-122"/>
                <a:cs typeface="Prata" pitchFamily="34" charset="-120"/>
              </a:rPr>
              <a:t>2</a:t>
            </a:r>
            <a:endParaRPr lang="en-US" sz="2650" dirty="0"/>
          </a:p>
        </p:txBody>
      </p:sp>
      <p:sp>
        <p:nvSpPr>
          <p:cNvPr id="9" name="Text 7"/>
          <p:cNvSpPr/>
          <p:nvPr/>
        </p:nvSpPr>
        <p:spPr>
          <a:xfrm>
            <a:off x="8194119" y="3252907"/>
            <a:ext cx="3529370"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Massive Throughput Gain</a:t>
            </a:r>
            <a:endParaRPr lang="en-US" sz="2200" dirty="0"/>
          </a:p>
        </p:txBody>
      </p:sp>
      <p:sp>
        <p:nvSpPr>
          <p:cNvPr id="10" name="Text 8"/>
          <p:cNvSpPr/>
          <p:nvPr/>
        </p:nvSpPr>
        <p:spPr>
          <a:xfrm>
            <a:off x="8194119" y="3743325"/>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Image processing rate improved nearly 35×, enhancing efficiency.</a:t>
            </a:r>
            <a:endParaRPr lang="en-US" sz="1750" dirty="0"/>
          </a:p>
        </p:txBody>
      </p:sp>
      <p:sp>
        <p:nvSpPr>
          <p:cNvPr id="11" name="Shape 9"/>
          <p:cNvSpPr/>
          <p:nvPr/>
        </p:nvSpPr>
        <p:spPr>
          <a:xfrm>
            <a:off x="793790" y="4922758"/>
            <a:ext cx="510302" cy="510302"/>
          </a:xfrm>
          <a:prstGeom prst="roundRect">
            <a:avLst>
              <a:gd name="adj" fmla="val 6667"/>
            </a:avLst>
          </a:prstGeom>
          <a:solidFill>
            <a:srgbClr val="404245"/>
          </a:solidFill>
          <a:ln/>
        </p:spPr>
      </p:sp>
      <p:sp>
        <p:nvSpPr>
          <p:cNvPr id="12" name="Text 10"/>
          <p:cNvSpPr/>
          <p:nvPr/>
        </p:nvSpPr>
        <p:spPr>
          <a:xfrm>
            <a:off x="878860" y="496526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Prata" pitchFamily="34" charset="0"/>
                <a:ea typeface="Prata" pitchFamily="34" charset="-122"/>
                <a:cs typeface="Prata" pitchFamily="34" charset="-120"/>
              </a:rPr>
              <a:t>3</a:t>
            </a:r>
            <a:endParaRPr lang="en-US" sz="2650" dirty="0"/>
          </a:p>
        </p:txBody>
      </p:sp>
      <p:sp>
        <p:nvSpPr>
          <p:cNvPr id="13" name="Text 11"/>
          <p:cNvSpPr/>
          <p:nvPr/>
        </p:nvSpPr>
        <p:spPr>
          <a:xfrm>
            <a:off x="1530906" y="500062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Epoch Time Cut</a:t>
            </a:r>
            <a:endParaRPr lang="en-US" sz="2200" dirty="0"/>
          </a:p>
        </p:txBody>
      </p:sp>
      <p:sp>
        <p:nvSpPr>
          <p:cNvPr id="14" name="Text 12"/>
          <p:cNvSpPr/>
          <p:nvPr/>
        </p:nvSpPr>
        <p:spPr>
          <a:xfrm>
            <a:off x="1530906" y="5491043"/>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Training time shrank dramatically from 19s to 1.8s per epoch.</a:t>
            </a:r>
            <a:endParaRPr lang="en-US" sz="1750" dirty="0"/>
          </a:p>
        </p:txBody>
      </p:sp>
      <p:sp>
        <p:nvSpPr>
          <p:cNvPr id="15" name="Shape 13"/>
          <p:cNvSpPr/>
          <p:nvPr/>
        </p:nvSpPr>
        <p:spPr>
          <a:xfrm>
            <a:off x="7457003" y="4922758"/>
            <a:ext cx="510302" cy="510302"/>
          </a:xfrm>
          <a:prstGeom prst="roundRect">
            <a:avLst>
              <a:gd name="adj" fmla="val 6667"/>
            </a:avLst>
          </a:prstGeom>
          <a:solidFill>
            <a:srgbClr val="404245"/>
          </a:solidFill>
          <a:ln/>
        </p:spPr>
      </p:sp>
      <p:sp>
        <p:nvSpPr>
          <p:cNvPr id="16" name="Text 14"/>
          <p:cNvSpPr/>
          <p:nvPr/>
        </p:nvSpPr>
        <p:spPr>
          <a:xfrm>
            <a:off x="7542074" y="496526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Prata" pitchFamily="34" charset="0"/>
                <a:ea typeface="Prata" pitchFamily="34" charset="-122"/>
                <a:cs typeface="Prata" pitchFamily="34" charset="-120"/>
              </a:rPr>
              <a:t>4</a:t>
            </a:r>
            <a:endParaRPr lang="en-US" sz="2650" dirty="0"/>
          </a:p>
        </p:txBody>
      </p:sp>
      <p:sp>
        <p:nvSpPr>
          <p:cNvPr id="17" name="Text 15"/>
          <p:cNvSpPr/>
          <p:nvPr/>
        </p:nvSpPr>
        <p:spPr>
          <a:xfrm>
            <a:off x="8194119" y="5000625"/>
            <a:ext cx="3981926"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Memory &amp; Accuracy Balance</a:t>
            </a:r>
            <a:endParaRPr lang="en-US" sz="2200" dirty="0"/>
          </a:p>
        </p:txBody>
      </p:sp>
      <p:sp>
        <p:nvSpPr>
          <p:cNvPr id="18" name="Text 16"/>
          <p:cNvSpPr/>
          <p:nvPr/>
        </p:nvSpPr>
        <p:spPr>
          <a:xfrm>
            <a:off x="8194119" y="5491043"/>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AMP maintained model accuracy while lowering memory demands.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467689"/>
            <a:ext cx="6040636"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Why We're Doing This</a:t>
            </a:r>
            <a:endParaRPr lang="en-US" sz="4450" dirty="0"/>
          </a:p>
        </p:txBody>
      </p:sp>
      <p:sp>
        <p:nvSpPr>
          <p:cNvPr id="3" name="Text 1"/>
          <p:cNvSpPr/>
          <p:nvPr/>
        </p:nvSpPr>
        <p:spPr>
          <a:xfrm>
            <a:off x="793790" y="363009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Identify Bottlenecks</a:t>
            </a:r>
            <a:r>
              <a:rPr lang="en-US" sz="1750" dirty="0">
                <a:solidFill>
                  <a:srgbClr val="BDA189"/>
                </a:solidFill>
                <a:latin typeface="Manrope" pitchFamily="34" charset="0"/>
                <a:ea typeface="Manrope" pitchFamily="34" charset="-122"/>
                <a:cs typeface="Manrope" pitchFamily="34" charset="-120"/>
              </a:rPr>
              <a:t> in training such as data loading and memory usage.</a:t>
            </a:r>
            <a:endParaRPr lang="en-US" sz="1750" dirty="0"/>
          </a:p>
        </p:txBody>
      </p:sp>
      <p:sp>
        <p:nvSpPr>
          <p:cNvPr id="4" name="Text 2"/>
          <p:cNvSpPr/>
          <p:nvPr/>
        </p:nvSpPr>
        <p:spPr>
          <a:xfrm>
            <a:off x="793790" y="407229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Compare Performance</a:t>
            </a:r>
            <a:r>
              <a:rPr lang="en-US" sz="1750" dirty="0">
                <a:solidFill>
                  <a:srgbClr val="BDA189"/>
                </a:solidFill>
                <a:latin typeface="Manrope" pitchFamily="34" charset="0"/>
                <a:ea typeface="Manrope" pitchFamily="34" charset="-122"/>
                <a:cs typeface="Manrope" pitchFamily="34" charset="-120"/>
              </a:rPr>
              <a:t> across CPU, multi-threaded CPU, GPU (FP32), and GPU with AMP (FP16+FP32).</a:t>
            </a:r>
            <a:endParaRPr lang="en-US" sz="1750" dirty="0"/>
          </a:p>
        </p:txBody>
      </p:sp>
      <p:sp>
        <p:nvSpPr>
          <p:cNvPr id="5" name="Text 3"/>
          <p:cNvSpPr/>
          <p:nvPr/>
        </p:nvSpPr>
        <p:spPr>
          <a:xfrm>
            <a:off x="793790" y="451449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Leverage Profiling Tools</a:t>
            </a:r>
            <a:r>
              <a:rPr lang="en-US" sz="1750" dirty="0">
                <a:solidFill>
                  <a:srgbClr val="BDA189"/>
                </a:solidFill>
                <a:latin typeface="Manrope" pitchFamily="34" charset="0"/>
                <a:ea typeface="Manrope" pitchFamily="34" charset="-122"/>
                <a:cs typeface="Manrope" pitchFamily="34" charset="-120"/>
              </a:rPr>
              <a:t> to gain clear visibility into resource utilization.</a:t>
            </a:r>
            <a:endParaRPr lang="en-US" sz="1750" dirty="0"/>
          </a:p>
        </p:txBody>
      </p:sp>
      <p:sp>
        <p:nvSpPr>
          <p:cNvPr id="6" name="Text 4"/>
          <p:cNvSpPr/>
          <p:nvPr/>
        </p:nvSpPr>
        <p:spPr>
          <a:xfrm>
            <a:off x="793790" y="495669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Evaluate Trade-offs</a:t>
            </a:r>
            <a:r>
              <a:rPr lang="en-US" sz="1750" dirty="0">
                <a:solidFill>
                  <a:srgbClr val="BDA189"/>
                </a:solidFill>
                <a:latin typeface="Manrope" pitchFamily="34" charset="0"/>
                <a:ea typeface="Manrope" pitchFamily="34" charset="-122"/>
                <a:cs typeface="Manrope" pitchFamily="34" charset="-120"/>
              </a:rPr>
              <a:t> between speed and memory efficiency during training.</a:t>
            </a:r>
            <a:endParaRPr lang="en-US" sz="1750" dirty="0"/>
          </a:p>
        </p:txBody>
      </p:sp>
      <p:sp>
        <p:nvSpPr>
          <p:cNvPr id="7" name="Text 5"/>
          <p:cNvSpPr/>
          <p:nvPr/>
        </p:nvSpPr>
        <p:spPr>
          <a:xfrm>
            <a:off x="793790" y="539888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Understand Optimization Impact</a:t>
            </a:r>
            <a:r>
              <a:rPr lang="en-US" sz="1750" dirty="0">
                <a:solidFill>
                  <a:srgbClr val="BDA189"/>
                </a:solidFill>
                <a:latin typeface="Manrope" pitchFamily="34" charset="0"/>
                <a:ea typeface="Manrope" pitchFamily="34" charset="-122"/>
                <a:cs typeface="Manrope" pitchFamily="34" charset="-120"/>
              </a:rPr>
              <a:t> on overall training throughput and efficiency.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467689"/>
            <a:ext cx="6550938"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Evaluation Experiments</a:t>
            </a:r>
            <a:endParaRPr lang="en-US" sz="4450" dirty="0"/>
          </a:p>
        </p:txBody>
      </p:sp>
      <p:sp>
        <p:nvSpPr>
          <p:cNvPr id="3" name="Text 1"/>
          <p:cNvSpPr/>
          <p:nvPr/>
        </p:nvSpPr>
        <p:spPr>
          <a:xfrm>
            <a:off x="793790" y="3630097"/>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b="1" dirty="0">
                <a:solidFill>
                  <a:srgbClr val="BDA189"/>
                </a:solidFill>
                <a:latin typeface="Manrope" pitchFamily="34" charset="0"/>
                <a:ea typeface="Manrope" pitchFamily="34" charset="-122"/>
                <a:cs typeface="Manrope" pitchFamily="34" charset="-120"/>
              </a:rPr>
              <a:t>CPU Single Thread (Baseline):</a:t>
            </a:r>
            <a:r>
              <a:rPr lang="en-US" sz="1750" dirty="0">
                <a:solidFill>
                  <a:srgbClr val="BDA189"/>
                </a:solidFill>
                <a:latin typeface="Manrope" pitchFamily="34" charset="0"/>
                <a:ea typeface="Manrope" pitchFamily="34" charset="-122"/>
                <a:cs typeface="Manrope" pitchFamily="34" charset="-120"/>
              </a:rPr>
              <a:t> Measures the sequential training cost without optimizations.</a:t>
            </a:r>
            <a:endParaRPr lang="en-US" sz="1750" dirty="0"/>
          </a:p>
        </p:txBody>
      </p:sp>
      <p:sp>
        <p:nvSpPr>
          <p:cNvPr id="4" name="Text 2"/>
          <p:cNvSpPr/>
          <p:nvPr/>
        </p:nvSpPr>
        <p:spPr>
          <a:xfrm>
            <a:off x="793790" y="4072295"/>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b="1" dirty="0">
                <a:solidFill>
                  <a:srgbClr val="BDA189"/>
                </a:solidFill>
                <a:latin typeface="Manrope" pitchFamily="34" charset="0"/>
                <a:ea typeface="Manrope" pitchFamily="34" charset="-122"/>
                <a:cs typeface="Manrope" pitchFamily="34" charset="-120"/>
              </a:rPr>
              <a:t>CPU Multi-threaded:</a:t>
            </a:r>
            <a:r>
              <a:rPr lang="en-US" sz="1750" dirty="0">
                <a:solidFill>
                  <a:srgbClr val="BDA189"/>
                </a:solidFill>
                <a:latin typeface="Manrope" pitchFamily="34" charset="0"/>
                <a:ea typeface="Manrope" pitchFamily="34" charset="-122"/>
                <a:cs typeface="Manrope" pitchFamily="34" charset="-120"/>
              </a:rPr>
              <a:t> Assesses improvements from parallel data loading and concurrency.</a:t>
            </a:r>
            <a:endParaRPr lang="en-US" sz="1750" dirty="0"/>
          </a:p>
        </p:txBody>
      </p:sp>
      <p:sp>
        <p:nvSpPr>
          <p:cNvPr id="5" name="Text 3"/>
          <p:cNvSpPr/>
          <p:nvPr/>
        </p:nvSpPr>
        <p:spPr>
          <a:xfrm>
            <a:off x="793790" y="4514493"/>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b="1" dirty="0">
                <a:solidFill>
                  <a:srgbClr val="BDA189"/>
                </a:solidFill>
                <a:latin typeface="Manrope" pitchFamily="34" charset="0"/>
                <a:ea typeface="Manrope" pitchFamily="34" charset="-122"/>
                <a:cs typeface="Manrope" pitchFamily="34" charset="-120"/>
              </a:rPr>
              <a:t>GPU FP32:</a:t>
            </a:r>
            <a:r>
              <a:rPr lang="en-US" sz="1750" dirty="0">
                <a:solidFill>
                  <a:srgbClr val="BDA189"/>
                </a:solidFill>
                <a:latin typeface="Manrope" pitchFamily="34" charset="0"/>
                <a:ea typeface="Manrope" pitchFamily="34" charset="-122"/>
                <a:cs typeface="Manrope" pitchFamily="34" charset="-120"/>
              </a:rPr>
              <a:t> Tests full precision GPU acceleration for speed and memory use.</a:t>
            </a:r>
            <a:endParaRPr lang="en-US" sz="1750" dirty="0"/>
          </a:p>
        </p:txBody>
      </p:sp>
      <p:sp>
        <p:nvSpPr>
          <p:cNvPr id="6" name="Text 4"/>
          <p:cNvSpPr/>
          <p:nvPr/>
        </p:nvSpPr>
        <p:spPr>
          <a:xfrm>
            <a:off x="793790" y="4956691"/>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b="1" dirty="0">
                <a:solidFill>
                  <a:srgbClr val="BDA189"/>
                </a:solidFill>
                <a:latin typeface="Manrope" pitchFamily="34" charset="0"/>
                <a:ea typeface="Manrope" pitchFamily="34" charset="-122"/>
                <a:cs typeface="Manrope" pitchFamily="34" charset="-120"/>
              </a:rPr>
              <a:t>GPU with AMP:</a:t>
            </a:r>
            <a:r>
              <a:rPr lang="en-US" sz="1750" dirty="0">
                <a:solidFill>
                  <a:srgbClr val="BDA189"/>
                </a:solidFill>
                <a:latin typeface="Manrope" pitchFamily="34" charset="0"/>
                <a:ea typeface="Manrope" pitchFamily="34" charset="-122"/>
                <a:cs typeface="Manrope" pitchFamily="34" charset="-120"/>
              </a:rPr>
              <a:t> Uses mixed precision to cut training time and reduce memory demand.</a:t>
            </a:r>
            <a:endParaRPr lang="en-US" sz="1750" dirty="0"/>
          </a:p>
        </p:txBody>
      </p:sp>
      <p:sp>
        <p:nvSpPr>
          <p:cNvPr id="7" name="Text 5"/>
          <p:cNvSpPr/>
          <p:nvPr/>
        </p:nvSpPr>
        <p:spPr>
          <a:xfrm>
            <a:off x="793790" y="5398889"/>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5"/>
            </a:pPr>
            <a:r>
              <a:rPr lang="en-US" sz="1750" b="1" dirty="0">
                <a:solidFill>
                  <a:srgbClr val="BDA189"/>
                </a:solidFill>
                <a:latin typeface="Manrope" pitchFamily="34" charset="0"/>
                <a:ea typeface="Manrope" pitchFamily="34" charset="-122"/>
                <a:cs typeface="Manrope" pitchFamily="34" charset="-120"/>
              </a:rPr>
              <a:t>AMP Batch Size Sweep:</a:t>
            </a:r>
            <a:r>
              <a:rPr lang="en-US" sz="1750" dirty="0">
                <a:solidFill>
                  <a:srgbClr val="BDA189"/>
                </a:solidFill>
                <a:latin typeface="Manrope" pitchFamily="34" charset="0"/>
                <a:ea typeface="Manrope" pitchFamily="34" charset="-122"/>
                <a:cs typeface="Manrope" pitchFamily="34" charset="-120"/>
              </a:rPr>
              <a:t> Analyzes throughput and memory from batch sizes 16 to 512 to find optimal setup.</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467689"/>
            <a:ext cx="12299394"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Experiment 1 – CPU Single Thread (Baseline)</a:t>
            </a:r>
            <a:endParaRPr lang="en-US" sz="4450" dirty="0"/>
          </a:p>
        </p:txBody>
      </p:sp>
      <p:sp>
        <p:nvSpPr>
          <p:cNvPr id="3" name="Text 1"/>
          <p:cNvSpPr/>
          <p:nvPr/>
        </p:nvSpPr>
        <p:spPr>
          <a:xfrm>
            <a:off x="793790" y="363009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Device:</a:t>
            </a:r>
            <a:r>
              <a:rPr lang="en-US" sz="1750" dirty="0">
                <a:solidFill>
                  <a:srgbClr val="BDA189"/>
                </a:solidFill>
                <a:latin typeface="Manrope" pitchFamily="34" charset="0"/>
                <a:ea typeface="Manrope" pitchFamily="34" charset="-122"/>
                <a:cs typeface="Manrope" pitchFamily="34" charset="-120"/>
              </a:rPr>
              <a:t> CPU using a single thread</a:t>
            </a:r>
            <a:endParaRPr lang="en-US" sz="1750" dirty="0"/>
          </a:p>
        </p:txBody>
      </p:sp>
      <p:sp>
        <p:nvSpPr>
          <p:cNvPr id="4" name="Text 2"/>
          <p:cNvSpPr/>
          <p:nvPr/>
        </p:nvSpPr>
        <p:spPr>
          <a:xfrm>
            <a:off x="793790" y="407229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DataLoader:</a:t>
            </a:r>
            <a:r>
              <a:rPr lang="en-US" sz="1750" dirty="0">
                <a:solidFill>
                  <a:srgbClr val="BDA189"/>
                </a:solidFill>
                <a:latin typeface="Manrope" pitchFamily="34" charset="0"/>
                <a:ea typeface="Manrope" pitchFamily="34" charset="-122"/>
                <a:cs typeface="Manrope" pitchFamily="34" charset="-120"/>
              </a:rPr>
              <a:t> num_workers set to 0, sequential loading</a:t>
            </a:r>
            <a:endParaRPr lang="en-US" sz="1750" dirty="0"/>
          </a:p>
        </p:txBody>
      </p:sp>
      <p:sp>
        <p:nvSpPr>
          <p:cNvPr id="5" name="Text 3"/>
          <p:cNvSpPr/>
          <p:nvPr/>
        </p:nvSpPr>
        <p:spPr>
          <a:xfrm>
            <a:off x="793790" y="451449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Batch Size:</a:t>
            </a:r>
            <a:r>
              <a:rPr lang="en-US" sz="1750" dirty="0">
                <a:solidFill>
                  <a:srgbClr val="BDA189"/>
                </a:solidFill>
                <a:latin typeface="Manrope" pitchFamily="34" charset="0"/>
                <a:ea typeface="Manrope" pitchFamily="34" charset="-122"/>
                <a:cs typeface="Manrope" pitchFamily="34" charset="-120"/>
              </a:rPr>
              <a:t> 128 for balanced memory use</a:t>
            </a:r>
            <a:endParaRPr lang="en-US" sz="1750" dirty="0"/>
          </a:p>
        </p:txBody>
      </p:sp>
      <p:sp>
        <p:nvSpPr>
          <p:cNvPr id="6" name="Text 4"/>
          <p:cNvSpPr/>
          <p:nvPr/>
        </p:nvSpPr>
        <p:spPr>
          <a:xfrm>
            <a:off x="793790" y="495669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Training Mode:</a:t>
            </a:r>
            <a:r>
              <a:rPr lang="en-US" sz="1750" dirty="0">
                <a:solidFill>
                  <a:srgbClr val="BDA189"/>
                </a:solidFill>
                <a:latin typeface="Manrope" pitchFamily="34" charset="0"/>
                <a:ea typeface="Manrope" pitchFamily="34" charset="-122"/>
                <a:cs typeface="Manrope" pitchFamily="34" charset="-120"/>
              </a:rPr>
              <a:t> Fully sequential without parallelism</a:t>
            </a:r>
            <a:endParaRPr lang="en-US" sz="1750" dirty="0"/>
          </a:p>
        </p:txBody>
      </p:sp>
      <p:sp>
        <p:nvSpPr>
          <p:cNvPr id="7" name="Text 5"/>
          <p:cNvSpPr/>
          <p:nvPr/>
        </p:nvSpPr>
        <p:spPr>
          <a:xfrm>
            <a:off x="793790" y="539888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Profiler:</a:t>
            </a:r>
            <a:r>
              <a:rPr lang="en-US" sz="1750" dirty="0">
                <a:solidFill>
                  <a:srgbClr val="BDA189"/>
                </a:solidFill>
                <a:latin typeface="Manrope" pitchFamily="34" charset="0"/>
                <a:ea typeface="Manrope" pitchFamily="34" charset="-122"/>
                <a:cs typeface="Manrope" pitchFamily="34" charset="-120"/>
              </a:rPr>
              <a:t> PyTorch torch.profiler to measure baseline metrics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688788"/>
            <a:ext cx="11141154"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Experiment 1 – Results and Observations</a:t>
            </a:r>
            <a:endParaRPr lang="en-US" sz="4450" dirty="0"/>
          </a:p>
        </p:txBody>
      </p:sp>
      <p:sp>
        <p:nvSpPr>
          <p:cNvPr id="3" name="Text 1"/>
          <p:cNvSpPr/>
          <p:nvPr/>
        </p:nvSpPr>
        <p:spPr>
          <a:xfrm>
            <a:off x="793790" y="3851196"/>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Epoch Time:</a:t>
            </a:r>
            <a:r>
              <a:rPr lang="en-US" sz="1750" dirty="0">
                <a:solidFill>
                  <a:srgbClr val="BDA189"/>
                </a:solidFill>
                <a:latin typeface="Manrope" pitchFamily="34" charset="0"/>
                <a:ea typeface="Manrope" pitchFamily="34" charset="-122"/>
                <a:cs typeface="Manrope" pitchFamily="34" charset="-120"/>
              </a:rPr>
              <a:t> Approximately 19 seconds per training epoch</a:t>
            </a:r>
            <a:endParaRPr lang="en-US" sz="1750" dirty="0"/>
          </a:p>
        </p:txBody>
      </p:sp>
      <p:sp>
        <p:nvSpPr>
          <p:cNvPr id="4" name="Text 2"/>
          <p:cNvSpPr/>
          <p:nvPr/>
        </p:nvSpPr>
        <p:spPr>
          <a:xfrm>
            <a:off x="793790" y="4293394"/>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Throughput:</a:t>
            </a:r>
            <a:r>
              <a:rPr lang="en-US" sz="1750" dirty="0">
                <a:solidFill>
                  <a:srgbClr val="BDA189"/>
                </a:solidFill>
                <a:latin typeface="Manrope" pitchFamily="34" charset="0"/>
                <a:ea typeface="Manrope" pitchFamily="34" charset="-122"/>
                <a:cs typeface="Manrope" pitchFamily="34" charset="-120"/>
              </a:rPr>
              <a:t> Around 180 to 200 images processed per second</a:t>
            </a:r>
            <a:endParaRPr lang="en-US" sz="1750" dirty="0"/>
          </a:p>
        </p:txBody>
      </p:sp>
      <p:sp>
        <p:nvSpPr>
          <p:cNvPr id="5" name="Text 3"/>
          <p:cNvSpPr/>
          <p:nvPr/>
        </p:nvSpPr>
        <p:spPr>
          <a:xfrm>
            <a:off x="793790" y="4735592"/>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Bottlenecks Identified:</a:t>
            </a:r>
            <a:r>
              <a:rPr lang="en-US" sz="1750" dirty="0">
                <a:solidFill>
                  <a:srgbClr val="BDA189"/>
                </a:solidFill>
                <a:latin typeface="Manrope" pitchFamily="34" charset="0"/>
                <a:ea typeface="Manrope" pitchFamily="34" charset="-122"/>
                <a:cs typeface="Manrope" pitchFamily="34" charset="-120"/>
              </a:rPr>
              <a:t> Heavy computation in convolution_backward function</a:t>
            </a:r>
            <a:endParaRPr lang="en-US" sz="1750" dirty="0"/>
          </a:p>
        </p:txBody>
      </p:sp>
      <p:sp>
        <p:nvSpPr>
          <p:cNvPr id="6" name="Text 4"/>
          <p:cNvSpPr/>
          <p:nvPr/>
        </p:nvSpPr>
        <p:spPr>
          <a:xfrm>
            <a:off x="793790" y="5177790"/>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Memory Operations:</a:t>
            </a:r>
            <a:r>
              <a:rPr lang="en-US" sz="1750" dirty="0">
                <a:solidFill>
                  <a:srgbClr val="BDA189"/>
                </a:solidFill>
                <a:latin typeface="Manrope" pitchFamily="34" charset="0"/>
                <a:ea typeface="Manrope" pitchFamily="34" charset="-122"/>
                <a:cs typeface="Manrope" pitchFamily="34" charset="-120"/>
              </a:rPr>
              <a:t> aten::clone and aten::copy_ slow down performance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114266" y="807006"/>
            <a:ext cx="10613350" cy="6309122"/>
          </a:xfrm>
          <a:prstGeom prst="rect">
            <a:avLst/>
          </a:prstGeom>
        </p:spPr>
      </p:pic>
      <p:sp>
        <p:nvSpPr>
          <p:cNvPr id="3" name="Text 0"/>
          <p:cNvSpPr/>
          <p:nvPr/>
        </p:nvSpPr>
        <p:spPr>
          <a:xfrm>
            <a:off x="664607" y="7116128"/>
            <a:ext cx="4747498" cy="593288"/>
          </a:xfrm>
          <a:prstGeom prst="rect">
            <a:avLst/>
          </a:prstGeom>
          <a:noFill/>
          <a:ln/>
        </p:spPr>
        <p:txBody>
          <a:bodyPr wrap="none" lIns="0" tIns="0" rIns="0" bIns="0" rtlCol="0" anchor="t"/>
          <a:lstStyle/>
          <a:p>
            <a:pPr marL="0" indent="0" algn="l">
              <a:lnSpc>
                <a:spcPts val="4650"/>
              </a:lnSpc>
              <a:buNone/>
            </a:pPr>
            <a:endParaRPr lang="en-US" sz="3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467689"/>
            <a:ext cx="10073521"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Experiment 2 – CPU Multi-Threaded</a:t>
            </a:r>
            <a:endParaRPr lang="en-US" sz="4450" dirty="0"/>
          </a:p>
        </p:txBody>
      </p:sp>
      <p:sp>
        <p:nvSpPr>
          <p:cNvPr id="3" name="Text 1"/>
          <p:cNvSpPr/>
          <p:nvPr/>
        </p:nvSpPr>
        <p:spPr>
          <a:xfrm>
            <a:off x="793790" y="363009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Device:</a:t>
            </a:r>
            <a:r>
              <a:rPr lang="en-US" sz="1750" dirty="0">
                <a:solidFill>
                  <a:srgbClr val="BDA189"/>
                </a:solidFill>
                <a:latin typeface="Manrope" pitchFamily="34" charset="0"/>
                <a:ea typeface="Manrope" pitchFamily="34" charset="-122"/>
                <a:cs typeface="Manrope" pitchFamily="34" charset="-120"/>
              </a:rPr>
              <a:t> CPU utilizing 6 threads for compute tasks</a:t>
            </a:r>
            <a:endParaRPr lang="en-US" sz="1750" dirty="0"/>
          </a:p>
        </p:txBody>
      </p:sp>
      <p:sp>
        <p:nvSpPr>
          <p:cNvPr id="4" name="Text 2"/>
          <p:cNvSpPr/>
          <p:nvPr/>
        </p:nvSpPr>
        <p:spPr>
          <a:xfrm>
            <a:off x="793790" y="407229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DataLoader:</a:t>
            </a:r>
            <a:r>
              <a:rPr lang="en-US" sz="1750" dirty="0">
                <a:solidFill>
                  <a:srgbClr val="BDA189"/>
                </a:solidFill>
                <a:latin typeface="Manrope" pitchFamily="34" charset="0"/>
                <a:ea typeface="Manrope" pitchFamily="34" charset="-122"/>
                <a:cs typeface="Manrope" pitchFamily="34" charset="-120"/>
              </a:rPr>
              <a:t> Parallel data loading enabled with num_workers set to 4</a:t>
            </a:r>
            <a:endParaRPr lang="en-US" sz="1750" dirty="0"/>
          </a:p>
        </p:txBody>
      </p:sp>
      <p:sp>
        <p:nvSpPr>
          <p:cNvPr id="5" name="Text 3"/>
          <p:cNvSpPr/>
          <p:nvPr/>
        </p:nvSpPr>
        <p:spPr>
          <a:xfrm>
            <a:off x="793790" y="451449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Batch Size:</a:t>
            </a:r>
            <a:r>
              <a:rPr lang="en-US" sz="1750" dirty="0">
                <a:solidFill>
                  <a:srgbClr val="BDA189"/>
                </a:solidFill>
                <a:latin typeface="Manrope" pitchFamily="34" charset="0"/>
                <a:ea typeface="Manrope" pitchFamily="34" charset="-122"/>
                <a:cs typeface="Manrope" pitchFamily="34" charset="-120"/>
              </a:rPr>
              <a:t> 128 to maintain consistency with baseline</a:t>
            </a:r>
            <a:endParaRPr lang="en-US" sz="1750" dirty="0"/>
          </a:p>
        </p:txBody>
      </p:sp>
      <p:sp>
        <p:nvSpPr>
          <p:cNvPr id="6" name="Text 4"/>
          <p:cNvSpPr/>
          <p:nvPr/>
        </p:nvSpPr>
        <p:spPr>
          <a:xfrm>
            <a:off x="793790" y="495669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Training Mode:</a:t>
            </a:r>
            <a:r>
              <a:rPr lang="en-US" sz="1750" dirty="0">
                <a:solidFill>
                  <a:srgbClr val="BDA189"/>
                </a:solidFill>
                <a:latin typeface="Manrope" pitchFamily="34" charset="0"/>
                <a:ea typeface="Manrope" pitchFamily="34" charset="-122"/>
                <a:cs typeface="Manrope" pitchFamily="34" charset="-120"/>
              </a:rPr>
              <a:t> Sequential compute combined with threaded I/O operations</a:t>
            </a:r>
            <a:endParaRPr lang="en-US" sz="1750" dirty="0"/>
          </a:p>
        </p:txBody>
      </p:sp>
      <p:sp>
        <p:nvSpPr>
          <p:cNvPr id="7" name="Text 5"/>
          <p:cNvSpPr/>
          <p:nvPr/>
        </p:nvSpPr>
        <p:spPr>
          <a:xfrm>
            <a:off x="793790" y="539888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Profiler:</a:t>
            </a:r>
            <a:r>
              <a:rPr lang="en-US" sz="1750" dirty="0">
                <a:solidFill>
                  <a:srgbClr val="BDA189"/>
                </a:solidFill>
                <a:latin typeface="Manrope" pitchFamily="34" charset="0"/>
                <a:ea typeface="Manrope" pitchFamily="34" charset="-122"/>
                <a:cs typeface="Manrope" pitchFamily="34" charset="-120"/>
              </a:rPr>
              <a:t> PyTorch torch.profiler used for detailed function timing and CPU load analysis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831181"/>
            <a:ext cx="9194125"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Experiment 2 – Insights &amp; Results</a:t>
            </a:r>
            <a:endParaRPr lang="en-US" sz="4450" dirty="0"/>
          </a:p>
        </p:txBody>
      </p:sp>
      <p:sp>
        <p:nvSpPr>
          <p:cNvPr id="3" name="Shape 1"/>
          <p:cNvSpPr/>
          <p:nvPr/>
        </p:nvSpPr>
        <p:spPr>
          <a:xfrm>
            <a:off x="793790" y="2993588"/>
            <a:ext cx="510302" cy="510302"/>
          </a:xfrm>
          <a:prstGeom prst="roundRect">
            <a:avLst>
              <a:gd name="adj" fmla="val 6667"/>
            </a:avLst>
          </a:prstGeom>
          <a:solidFill>
            <a:srgbClr val="404245"/>
          </a:solidFill>
          <a:ln/>
        </p:spPr>
      </p:sp>
      <p:sp>
        <p:nvSpPr>
          <p:cNvPr id="4" name="Text 2"/>
          <p:cNvSpPr/>
          <p:nvPr/>
        </p:nvSpPr>
        <p:spPr>
          <a:xfrm>
            <a:off x="1530906" y="307145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Epoch Time</a:t>
            </a:r>
            <a:endParaRPr lang="en-US" sz="2200" dirty="0"/>
          </a:p>
        </p:txBody>
      </p:sp>
      <p:sp>
        <p:nvSpPr>
          <p:cNvPr id="5" name="Text 3"/>
          <p:cNvSpPr/>
          <p:nvPr/>
        </p:nvSpPr>
        <p:spPr>
          <a:xfrm>
            <a:off x="1530906" y="3561874"/>
            <a:ext cx="3421499" cy="1088708"/>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Training completed in approximately 7.6 seconds per epoch.</a:t>
            </a:r>
            <a:endParaRPr lang="en-US" sz="1750" dirty="0"/>
          </a:p>
        </p:txBody>
      </p:sp>
      <p:sp>
        <p:nvSpPr>
          <p:cNvPr id="6" name="Shape 4"/>
          <p:cNvSpPr/>
          <p:nvPr/>
        </p:nvSpPr>
        <p:spPr>
          <a:xfrm>
            <a:off x="5235893" y="2993588"/>
            <a:ext cx="510302" cy="510302"/>
          </a:xfrm>
          <a:prstGeom prst="roundRect">
            <a:avLst>
              <a:gd name="adj" fmla="val 6667"/>
            </a:avLst>
          </a:prstGeom>
          <a:solidFill>
            <a:srgbClr val="404245"/>
          </a:solidFill>
          <a:ln/>
        </p:spPr>
      </p:sp>
      <p:sp>
        <p:nvSpPr>
          <p:cNvPr id="7" name="Text 5"/>
          <p:cNvSpPr/>
          <p:nvPr/>
        </p:nvSpPr>
        <p:spPr>
          <a:xfrm>
            <a:off x="5973008" y="307145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Throughput</a:t>
            </a:r>
            <a:endParaRPr lang="en-US" sz="2200" dirty="0"/>
          </a:p>
        </p:txBody>
      </p:sp>
      <p:sp>
        <p:nvSpPr>
          <p:cNvPr id="8" name="Text 6"/>
          <p:cNvSpPr/>
          <p:nvPr/>
        </p:nvSpPr>
        <p:spPr>
          <a:xfrm>
            <a:off x="5973008" y="3561874"/>
            <a:ext cx="3421499" cy="1088708"/>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Achieved 350 to 400 images processed per second on CPU multi-threading.</a:t>
            </a:r>
            <a:endParaRPr lang="en-US" sz="1750" dirty="0"/>
          </a:p>
        </p:txBody>
      </p:sp>
      <p:sp>
        <p:nvSpPr>
          <p:cNvPr id="9" name="Shape 7"/>
          <p:cNvSpPr/>
          <p:nvPr/>
        </p:nvSpPr>
        <p:spPr>
          <a:xfrm>
            <a:off x="9677995" y="2993588"/>
            <a:ext cx="510302" cy="510302"/>
          </a:xfrm>
          <a:prstGeom prst="roundRect">
            <a:avLst>
              <a:gd name="adj" fmla="val 6667"/>
            </a:avLst>
          </a:prstGeom>
          <a:solidFill>
            <a:srgbClr val="404245"/>
          </a:solidFill>
          <a:ln/>
        </p:spPr>
      </p:sp>
      <p:sp>
        <p:nvSpPr>
          <p:cNvPr id="10" name="Text 8"/>
          <p:cNvSpPr/>
          <p:nvPr/>
        </p:nvSpPr>
        <p:spPr>
          <a:xfrm>
            <a:off x="10415111" y="307145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CPU Bottlenecks</a:t>
            </a:r>
            <a:endParaRPr lang="en-US" sz="2200" dirty="0"/>
          </a:p>
        </p:txBody>
      </p:sp>
      <p:sp>
        <p:nvSpPr>
          <p:cNvPr id="11" name="Text 9"/>
          <p:cNvSpPr/>
          <p:nvPr/>
        </p:nvSpPr>
        <p:spPr>
          <a:xfrm>
            <a:off x="10415111" y="3561874"/>
            <a:ext cx="3421499" cy="1088708"/>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aten::convolution_backward consumes 85.3% of total CPU time.</a:t>
            </a:r>
            <a:endParaRPr lang="en-US" sz="1750" dirty="0"/>
          </a:p>
        </p:txBody>
      </p:sp>
      <p:sp>
        <p:nvSpPr>
          <p:cNvPr id="12" name="Shape 10"/>
          <p:cNvSpPr/>
          <p:nvPr/>
        </p:nvSpPr>
        <p:spPr>
          <a:xfrm>
            <a:off x="793790" y="5104209"/>
            <a:ext cx="510302" cy="510302"/>
          </a:xfrm>
          <a:prstGeom prst="roundRect">
            <a:avLst>
              <a:gd name="adj" fmla="val 6667"/>
            </a:avLst>
          </a:prstGeom>
          <a:solidFill>
            <a:srgbClr val="404245"/>
          </a:solidFill>
          <a:ln/>
        </p:spPr>
      </p:sp>
      <p:sp>
        <p:nvSpPr>
          <p:cNvPr id="13" name="Text 11"/>
          <p:cNvSpPr/>
          <p:nvPr/>
        </p:nvSpPr>
        <p:spPr>
          <a:xfrm>
            <a:off x="1530906" y="5182076"/>
            <a:ext cx="3061811"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Backend Optimization</a:t>
            </a:r>
            <a:endParaRPr lang="en-US" sz="2200" dirty="0"/>
          </a:p>
        </p:txBody>
      </p:sp>
      <p:sp>
        <p:nvSpPr>
          <p:cNvPr id="14" name="Text 12"/>
          <p:cNvSpPr/>
          <p:nvPr/>
        </p:nvSpPr>
        <p:spPr>
          <a:xfrm>
            <a:off x="1530906" y="5672495"/>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mkldnn_convolution contributes 7.5%, indicating optimized backend utilization.</a:t>
            </a:r>
            <a:endParaRPr lang="en-US" sz="1750" dirty="0"/>
          </a:p>
        </p:txBody>
      </p:sp>
      <p:sp>
        <p:nvSpPr>
          <p:cNvPr id="15" name="Shape 13"/>
          <p:cNvSpPr/>
          <p:nvPr/>
        </p:nvSpPr>
        <p:spPr>
          <a:xfrm>
            <a:off x="7457003" y="5104209"/>
            <a:ext cx="510302" cy="510302"/>
          </a:xfrm>
          <a:prstGeom prst="roundRect">
            <a:avLst>
              <a:gd name="adj" fmla="val 6667"/>
            </a:avLst>
          </a:prstGeom>
          <a:solidFill>
            <a:srgbClr val="404245"/>
          </a:solidFill>
          <a:ln/>
        </p:spPr>
      </p:sp>
      <p:sp>
        <p:nvSpPr>
          <p:cNvPr id="16" name="Text 14"/>
          <p:cNvSpPr/>
          <p:nvPr/>
        </p:nvSpPr>
        <p:spPr>
          <a:xfrm>
            <a:off x="8194119" y="518207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BDA189"/>
                </a:solidFill>
                <a:latin typeface="Prata" pitchFamily="34" charset="0"/>
                <a:ea typeface="Prata" pitchFamily="34" charset="-122"/>
                <a:cs typeface="Prata" pitchFamily="34" charset="-120"/>
              </a:rPr>
              <a:t>Key Observation</a:t>
            </a:r>
            <a:endParaRPr lang="en-US" sz="2200" dirty="0"/>
          </a:p>
        </p:txBody>
      </p:sp>
      <p:sp>
        <p:nvSpPr>
          <p:cNvPr id="17" name="Text 15"/>
          <p:cNvSpPr/>
          <p:nvPr/>
        </p:nvSpPr>
        <p:spPr>
          <a:xfrm>
            <a:off x="8194119" y="5672495"/>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Significant speedup achieved through parallel data loading and multi-threading.</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TotalTime>
  <Words>3718</Words>
  <Application>Microsoft Office PowerPoint</Application>
  <PresentationFormat>Custom</PresentationFormat>
  <Paragraphs>224</Paragraphs>
  <Slides>24</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Prata</vt:lpstr>
      <vt:lpstr>Manrope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shyam solanke</cp:lastModifiedBy>
  <cp:revision>3</cp:revision>
  <dcterms:created xsi:type="dcterms:W3CDTF">2025-05-13T00:17:39Z</dcterms:created>
  <dcterms:modified xsi:type="dcterms:W3CDTF">2025-05-13T01:12:14Z</dcterms:modified>
</cp:coreProperties>
</file>